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56" r:id="rId2"/>
    <p:sldId id="267" r:id="rId3"/>
    <p:sldId id="259" r:id="rId4"/>
    <p:sldId id="266" r:id="rId5"/>
    <p:sldId id="265" r:id="rId6"/>
    <p:sldId id="257" r:id="rId7"/>
    <p:sldId id="260" r:id="rId8"/>
    <p:sldId id="263" r:id="rId9"/>
    <p:sldId id="264" r:id="rId10"/>
    <p:sldId id="261" r:id="rId11"/>
    <p:sldId id="268" r:id="rId12"/>
    <p:sldId id="258" r:id="rId13"/>
    <p:sldId id="269" r:id="rId14"/>
    <p:sldId id="272" r:id="rId15"/>
    <p:sldId id="275" r:id="rId16"/>
    <p:sldId id="273" r:id="rId17"/>
    <p:sldId id="280" r:id="rId18"/>
    <p:sldId id="291" r:id="rId19"/>
    <p:sldId id="292" r:id="rId20"/>
    <p:sldId id="287" r:id="rId21"/>
    <p:sldId id="288" r:id="rId22"/>
    <p:sldId id="271" r:id="rId23"/>
    <p:sldId id="274" r:id="rId24"/>
    <p:sldId id="282" r:id="rId25"/>
    <p:sldId id="279" r:id="rId26"/>
    <p:sldId id="286" r:id="rId27"/>
    <p:sldId id="281" r:id="rId28"/>
    <p:sldId id="283" r:id="rId29"/>
    <p:sldId id="284" r:id="rId30"/>
    <p:sldId id="296" r:id="rId31"/>
    <p:sldId id="285" r:id="rId32"/>
    <p:sldId id="289" r:id="rId33"/>
    <p:sldId id="290" r:id="rId34"/>
    <p:sldId id="295" r:id="rId35"/>
    <p:sldId id="276" r:id="rId36"/>
    <p:sldId id="277" r:id="rId37"/>
    <p:sldId id="293" r:id="rId38"/>
    <p:sldId id="294" r:id="rId39"/>
    <p:sldId id="278" r:id="rId40"/>
    <p:sldId id="297" r:id="rId41"/>
    <p:sldId id="299" r:id="rId42"/>
    <p:sldId id="300" r:id="rId43"/>
    <p:sldId id="302" r:id="rId4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6" autoAdjust="0"/>
    <p:restoredTop sz="86455" autoAdjust="0"/>
  </p:normalViewPr>
  <p:slideViewPr>
    <p:cSldViewPr>
      <p:cViewPr>
        <p:scale>
          <a:sx n="70" d="100"/>
          <a:sy n="70" d="100"/>
        </p:scale>
        <p:origin x="-1152" y="-78"/>
      </p:cViewPr>
      <p:guideLst>
        <p:guide orient="horz" pos="2160"/>
        <p:guide pos="2880"/>
      </p:guideLst>
    </p:cSldViewPr>
  </p:slideViewPr>
  <p:outlineViewPr>
    <p:cViewPr>
      <p:scale>
        <a:sx n="33" d="100"/>
        <a:sy n="33" d="100"/>
      </p:scale>
      <p:origin x="24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D3701E-BB4A-4616-83E8-7EF803A5EA20}" type="datetimeFigureOut">
              <a:rPr lang="fr-FR" smtClean="0"/>
              <a:t>01/03/2020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052A30-7F6D-4C6E-B304-1CEE19024D69}" type="slidenum">
              <a:rPr lang="fr-FR" smtClean="0"/>
              <a:t>‹N°›</a:t>
            </a:fld>
            <a:endParaRPr lang="fr-FR"/>
          </a:p>
        </p:txBody>
      </p:sp>
    </p:spTree>
    <p:extLst>
      <p:ext uri="{BB962C8B-B14F-4D97-AF65-F5344CB8AC3E}">
        <p14:creationId xmlns:p14="http://schemas.microsoft.com/office/powerpoint/2010/main" val="404896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2052A30-7F6D-4C6E-B304-1CEE19024D69}" type="slidenum">
              <a:rPr lang="fr-FR" smtClean="0"/>
              <a:t>12</a:t>
            </a:fld>
            <a:endParaRPr lang="fr-FR"/>
          </a:p>
        </p:txBody>
      </p:sp>
    </p:spTree>
    <p:extLst>
      <p:ext uri="{BB962C8B-B14F-4D97-AF65-F5344CB8AC3E}">
        <p14:creationId xmlns:p14="http://schemas.microsoft.com/office/powerpoint/2010/main" val="2844166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CD01D6C-4302-4A18-B254-F4A5CBF24DC9}" type="datetime1">
              <a:rPr lang="fr-FR" smtClean="0"/>
              <a:t>01/03/2020</a:t>
            </a:fld>
            <a:endParaRPr lang="fr-FR"/>
          </a:p>
        </p:txBody>
      </p:sp>
      <p:sp>
        <p:nvSpPr>
          <p:cNvPr id="5" name="Espace réservé du pied de page 4"/>
          <p:cNvSpPr>
            <a:spLocks noGrp="1"/>
          </p:cNvSpPr>
          <p:nvPr>
            <p:ph type="ftr" sz="quarter" idx="11"/>
          </p:nvPr>
        </p:nvSpPr>
        <p:spPr/>
        <p:txBody>
          <a:bodyPr/>
          <a:lstStyle/>
          <a:p>
            <a:r>
              <a:rPr lang="fr-FR" smtClean="0"/>
              <a:t>BOULAHDOUR Yassine EC_CAC          Plénière de clôture    </a:t>
            </a:r>
            <a:endParaRPr lang="fr-FR"/>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3076049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51479DB-37EB-4FA4-80C7-5FE7698F9F34}" type="datetime1">
              <a:rPr lang="fr-FR" smtClean="0"/>
              <a:t>01/03/2020</a:t>
            </a:fld>
            <a:endParaRPr lang="fr-FR"/>
          </a:p>
        </p:txBody>
      </p:sp>
      <p:sp>
        <p:nvSpPr>
          <p:cNvPr id="5" name="Espace réservé du pied de page 4"/>
          <p:cNvSpPr>
            <a:spLocks noGrp="1"/>
          </p:cNvSpPr>
          <p:nvPr>
            <p:ph type="ftr" sz="quarter" idx="11"/>
          </p:nvPr>
        </p:nvSpPr>
        <p:spPr/>
        <p:txBody>
          <a:bodyPr/>
          <a:lstStyle/>
          <a:p>
            <a:r>
              <a:rPr lang="fr-FR" smtClean="0"/>
              <a:t>BOULAHDOUR Yassine EC_CAC          Plénière de clôture    </a:t>
            </a:r>
            <a:endParaRPr lang="fr-FR"/>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1341475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0454536-8F9D-404A-85DF-5F817066FB19}" type="datetime1">
              <a:rPr lang="fr-FR" smtClean="0"/>
              <a:t>01/03/2020</a:t>
            </a:fld>
            <a:endParaRPr lang="fr-FR"/>
          </a:p>
        </p:txBody>
      </p:sp>
      <p:sp>
        <p:nvSpPr>
          <p:cNvPr id="5" name="Espace réservé du pied de page 4"/>
          <p:cNvSpPr>
            <a:spLocks noGrp="1"/>
          </p:cNvSpPr>
          <p:nvPr>
            <p:ph type="ftr" sz="quarter" idx="11"/>
          </p:nvPr>
        </p:nvSpPr>
        <p:spPr/>
        <p:txBody>
          <a:bodyPr/>
          <a:lstStyle/>
          <a:p>
            <a:r>
              <a:rPr lang="fr-FR" smtClean="0"/>
              <a:t>BOULAHDOUR Yassine EC_CAC          Plénière de clôture    </a:t>
            </a:r>
            <a:endParaRPr lang="fr-FR"/>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59192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782B7BB-4CBB-4C38-87EF-D0F23D2FB83B}" type="datetime1">
              <a:rPr lang="fr-FR" smtClean="0"/>
              <a:t>01/03/2020</a:t>
            </a:fld>
            <a:endParaRPr lang="fr-FR"/>
          </a:p>
        </p:txBody>
      </p:sp>
      <p:sp>
        <p:nvSpPr>
          <p:cNvPr id="5" name="Espace réservé du pied de page 4"/>
          <p:cNvSpPr>
            <a:spLocks noGrp="1"/>
          </p:cNvSpPr>
          <p:nvPr>
            <p:ph type="ftr" sz="quarter" idx="11"/>
          </p:nvPr>
        </p:nvSpPr>
        <p:spPr/>
        <p:txBody>
          <a:bodyPr/>
          <a:lstStyle/>
          <a:p>
            <a:r>
              <a:rPr lang="fr-FR" smtClean="0"/>
              <a:t>BOULAHDOUR Yassine EC_CAC          Plénière de clôture    </a:t>
            </a:r>
            <a:endParaRPr lang="fr-FR"/>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2122619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23C924A3-44BD-46B6-8247-40A5C3233E29}" type="datetime1">
              <a:rPr lang="fr-FR" smtClean="0"/>
              <a:t>01/03/2020</a:t>
            </a:fld>
            <a:endParaRPr lang="fr-FR"/>
          </a:p>
        </p:txBody>
      </p:sp>
      <p:sp>
        <p:nvSpPr>
          <p:cNvPr id="5" name="Espace réservé du pied de page 4"/>
          <p:cNvSpPr>
            <a:spLocks noGrp="1"/>
          </p:cNvSpPr>
          <p:nvPr>
            <p:ph type="ftr" sz="quarter" idx="11"/>
          </p:nvPr>
        </p:nvSpPr>
        <p:spPr/>
        <p:txBody>
          <a:bodyPr/>
          <a:lstStyle/>
          <a:p>
            <a:r>
              <a:rPr lang="fr-FR" smtClean="0"/>
              <a:t>BOULAHDOUR Yassine EC_CAC          Plénière de clôture    </a:t>
            </a:r>
            <a:endParaRPr lang="fr-FR"/>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1126484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76672761-288F-4111-A702-F8BF745E01B5}" type="datetime1">
              <a:rPr lang="fr-FR" smtClean="0"/>
              <a:t>01/03/2020</a:t>
            </a:fld>
            <a:endParaRPr lang="fr-FR"/>
          </a:p>
        </p:txBody>
      </p:sp>
      <p:sp>
        <p:nvSpPr>
          <p:cNvPr id="6" name="Espace réservé du pied de page 5"/>
          <p:cNvSpPr>
            <a:spLocks noGrp="1"/>
          </p:cNvSpPr>
          <p:nvPr>
            <p:ph type="ftr" sz="quarter" idx="11"/>
          </p:nvPr>
        </p:nvSpPr>
        <p:spPr/>
        <p:txBody>
          <a:bodyPr/>
          <a:lstStyle/>
          <a:p>
            <a:r>
              <a:rPr lang="fr-FR" smtClean="0"/>
              <a:t>BOULAHDOUR Yassine EC_CAC          Plénière de clôture    </a:t>
            </a:r>
            <a:endParaRPr lang="fr-FR"/>
          </a:p>
        </p:txBody>
      </p:sp>
      <p:sp>
        <p:nvSpPr>
          <p:cNvPr id="7" name="Espace réservé du numéro de diapositive 6"/>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2754541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B5A372D-FAC9-4BC9-9745-2DF728ED8D86}" type="datetime1">
              <a:rPr lang="fr-FR" smtClean="0"/>
              <a:t>01/03/2020</a:t>
            </a:fld>
            <a:endParaRPr lang="fr-FR"/>
          </a:p>
        </p:txBody>
      </p:sp>
      <p:sp>
        <p:nvSpPr>
          <p:cNvPr id="8" name="Espace réservé du pied de page 7"/>
          <p:cNvSpPr>
            <a:spLocks noGrp="1"/>
          </p:cNvSpPr>
          <p:nvPr>
            <p:ph type="ftr" sz="quarter" idx="11"/>
          </p:nvPr>
        </p:nvSpPr>
        <p:spPr/>
        <p:txBody>
          <a:bodyPr/>
          <a:lstStyle/>
          <a:p>
            <a:r>
              <a:rPr lang="fr-FR" smtClean="0"/>
              <a:t>BOULAHDOUR Yassine EC_CAC          Plénière de clôture    </a:t>
            </a:r>
            <a:endParaRPr lang="fr-FR"/>
          </a:p>
        </p:txBody>
      </p:sp>
      <p:sp>
        <p:nvSpPr>
          <p:cNvPr id="9" name="Espace réservé du numéro de diapositive 8"/>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3281190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25BD37BD-FFF5-4A41-8191-826B36E4509E}" type="datetime1">
              <a:rPr lang="fr-FR" smtClean="0"/>
              <a:t>01/03/2020</a:t>
            </a:fld>
            <a:endParaRPr lang="fr-F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1034002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084622A-37D4-464A-A8DE-07CAF7B4D1A5}" type="datetime1">
              <a:rPr lang="fr-FR" smtClean="0"/>
              <a:t>01/03/2020</a:t>
            </a:fld>
            <a:endParaRPr lang="fr-FR"/>
          </a:p>
        </p:txBody>
      </p:sp>
      <p:sp>
        <p:nvSpPr>
          <p:cNvPr id="3" name="Espace réservé du pied de page 2"/>
          <p:cNvSpPr>
            <a:spLocks noGrp="1"/>
          </p:cNvSpPr>
          <p:nvPr>
            <p:ph type="ftr" sz="quarter" idx="11"/>
          </p:nvPr>
        </p:nvSpPr>
        <p:spPr/>
        <p:txBody>
          <a:bodyPr/>
          <a:lstStyle/>
          <a:p>
            <a:r>
              <a:rPr lang="fr-FR" smtClean="0"/>
              <a:t>BOULAHDOUR Yassine EC_CAC          Plénière de clôture    </a:t>
            </a:r>
            <a:endParaRPr lang="fr-FR"/>
          </a:p>
        </p:txBody>
      </p:sp>
      <p:sp>
        <p:nvSpPr>
          <p:cNvPr id="4" name="Espace réservé du numéro de diapositive 3"/>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3585729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F701F71-2C5A-4709-A77B-0DDCB6F04FDF}" type="datetime1">
              <a:rPr lang="fr-FR" smtClean="0"/>
              <a:t>01/03/2020</a:t>
            </a:fld>
            <a:endParaRPr lang="fr-FR"/>
          </a:p>
        </p:txBody>
      </p:sp>
      <p:sp>
        <p:nvSpPr>
          <p:cNvPr id="6" name="Espace réservé du pied de page 5"/>
          <p:cNvSpPr>
            <a:spLocks noGrp="1"/>
          </p:cNvSpPr>
          <p:nvPr>
            <p:ph type="ftr" sz="quarter" idx="11"/>
          </p:nvPr>
        </p:nvSpPr>
        <p:spPr/>
        <p:txBody>
          <a:bodyPr/>
          <a:lstStyle/>
          <a:p>
            <a:r>
              <a:rPr lang="fr-FR" smtClean="0"/>
              <a:t>BOULAHDOUR Yassine EC_CAC          Plénière de clôture    </a:t>
            </a:r>
            <a:endParaRPr lang="fr-FR"/>
          </a:p>
        </p:txBody>
      </p:sp>
      <p:sp>
        <p:nvSpPr>
          <p:cNvPr id="7" name="Espace réservé du numéro de diapositive 6"/>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570712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6BCEA43-3E42-425E-B7E0-29A8919C7144}" type="datetime1">
              <a:rPr lang="fr-FR" smtClean="0"/>
              <a:t>01/03/2020</a:t>
            </a:fld>
            <a:endParaRPr lang="fr-FR"/>
          </a:p>
        </p:txBody>
      </p:sp>
      <p:sp>
        <p:nvSpPr>
          <p:cNvPr id="6" name="Espace réservé du pied de page 5"/>
          <p:cNvSpPr>
            <a:spLocks noGrp="1"/>
          </p:cNvSpPr>
          <p:nvPr>
            <p:ph type="ftr" sz="quarter" idx="11"/>
          </p:nvPr>
        </p:nvSpPr>
        <p:spPr/>
        <p:txBody>
          <a:bodyPr/>
          <a:lstStyle/>
          <a:p>
            <a:r>
              <a:rPr lang="fr-FR" smtClean="0"/>
              <a:t>BOULAHDOUR Yassine EC_CAC          Plénière de clôture    </a:t>
            </a:r>
            <a:endParaRPr lang="fr-FR"/>
          </a:p>
        </p:txBody>
      </p:sp>
      <p:sp>
        <p:nvSpPr>
          <p:cNvPr id="7" name="Espace réservé du numéro de diapositive 6"/>
          <p:cNvSpPr>
            <a:spLocks noGrp="1"/>
          </p:cNvSpPr>
          <p:nvPr>
            <p:ph type="sldNum" sz="quarter" idx="12"/>
          </p:nvPr>
        </p:nvSpPr>
        <p:spPr/>
        <p:txBody>
          <a:bodyPr/>
          <a:lstStyle/>
          <a:p>
            <a:fld id="{2F77D631-3638-4889-B3E0-D412253D300F}" type="slidenum">
              <a:rPr lang="fr-FR" smtClean="0"/>
              <a:t>‹N°›</a:t>
            </a:fld>
            <a:endParaRPr lang="fr-FR"/>
          </a:p>
        </p:txBody>
      </p:sp>
    </p:spTree>
    <p:extLst>
      <p:ext uri="{BB962C8B-B14F-4D97-AF65-F5344CB8AC3E}">
        <p14:creationId xmlns:p14="http://schemas.microsoft.com/office/powerpoint/2010/main" val="412956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2CA88-55D0-4C56-9134-115A7F9A5D58}" type="datetime1">
              <a:rPr lang="fr-FR" smtClean="0"/>
              <a:t>01/03/2020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BOULAHDOUR Yassine EC_CAC          Plénière de clôture    </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77D631-3638-4889-B3E0-D412253D300F}" type="slidenum">
              <a:rPr lang="fr-FR" smtClean="0"/>
              <a:t>‹N°›</a:t>
            </a:fld>
            <a:endParaRPr lang="fr-FR"/>
          </a:p>
        </p:txBody>
      </p:sp>
    </p:spTree>
    <p:extLst>
      <p:ext uri="{BB962C8B-B14F-4D97-AF65-F5344CB8AC3E}">
        <p14:creationId xmlns:p14="http://schemas.microsoft.com/office/powerpoint/2010/main" val="31139087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fr.wikipedia.org/wiki/Fonctionnair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404665"/>
            <a:ext cx="7772400" cy="2448272"/>
          </a:xfrm>
        </p:spPr>
        <p:txBody>
          <a:bodyPr>
            <a:normAutofit fontScale="90000"/>
          </a:bodyPr>
          <a:lstStyle/>
          <a:p>
            <a:r>
              <a:rPr lang="fr-FR" sz="2200" b="1" cap="small" dirty="0" smtClean="0">
                <a:solidFill>
                  <a:srgbClr val="FF33CC"/>
                </a:solidFill>
                <a:effectLst>
                  <a:outerShdw blurRad="38100" dist="38100" dir="2700000" algn="tl">
                    <a:srgbClr val="000000">
                      <a:alpha val="43137"/>
                    </a:srgbClr>
                  </a:outerShdw>
                </a:effectLst>
                <a:latin typeface="Comic Sans MS" pitchFamily="66" charset="0"/>
              </a:rPr>
              <a:t>6eme Congrès de l’Ordre National des Experts-Comptables </a:t>
            </a:r>
            <a:br>
              <a:rPr lang="fr-FR" sz="2200" b="1" cap="small" dirty="0" smtClean="0">
                <a:solidFill>
                  <a:srgbClr val="FF33CC"/>
                </a:solidFill>
                <a:effectLst>
                  <a:outerShdw blurRad="38100" dist="38100" dir="2700000" algn="tl">
                    <a:srgbClr val="000000">
                      <a:alpha val="43137"/>
                    </a:srgbClr>
                  </a:outerShdw>
                </a:effectLst>
                <a:latin typeface="Comic Sans MS" pitchFamily="66" charset="0"/>
              </a:rPr>
            </a:br>
            <a:r>
              <a:rPr lang="fr-FR" sz="2000" b="1" cap="small" dirty="0" smtClean="0">
                <a:solidFill>
                  <a:srgbClr val="FF33CC"/>
                </a:solidFill>
                <a:effectLst>
                  <a:outerShdw blurRad="38100" dist="38100" dir="2700000" algn="tl">
                    <a:srgbClr val="000000">
                      <a:alpha val="43137"/>
                    </a:srgbClr>
                  </a:outerShdw>
                </a:effectLst>
                <a:latin typeface="Comic Sans MS" pitchFamily="66" charset="0"/>
              </a:rPr>
              <a:t>29 et 30 Janvier 2020 – Hôtel Sheraton, Oran</a:t>
            </a:r>
            <a:r>
              <a:rPr lang="fr-FR" sz="2200" b="1" cap="small" dirty="0" smtClean="0">
                <a:solidFill>
                  <a:srgbClr val="FF33CC"/>
                </a:solidFill>
                <a:effectLst>
                  <a:outerShdw blurRad="38100" dist="38100" dir="2700000" algn="tl">
                    <a:srgbClr val="000000">
                      <a:alpha val="43137"/>
                    </a:srgbClr>
                  </a:outerShdw>
                </a:effectLst>
                <a:latin typeface="Comic Sans MS" pitchFamily="66" charset="0"/>
              </a:rPr>
              <a:t/>
            </a:r>
            <a:br>
              <a:rPr lang="fr-FR" sz="2200" b="1" cap="small" dirty="0" smtClean="0">
                <a:solidFill>
                  <a:srgbClr val="FF33CC"/>
                </a:solidFill>
                <a:effectLst>
                  <a:outerShdw blurRad="38100" dist="38100" dir="2700000" algn="tl">
                    <a:srgbClr val="000000">
                      <a:alpha val="43137"/>
                    </a:srgbClr>
                  </a:outerShdw>
                </a:effectLst>
                <a:latin typeface="Comic Sans MS" pitchFamily="66" charset="0"/>
              </a:rPr>
            </a:br>
            <a:r>
              <a:rPr lang="fr-FR" sz="1600" b="1" u="sng" cap="small" dirty="0" smtClean="0">
                <a:solidFill>
                  <a:srgbClr val="FF33CC"/>
                </a:solidFill>
                <a:effectLst>
                  <a:outerShdw blurRad="38100" dist="38100" dir="2700000" algn="tl">
                    <a:srgbClr val="000000">
                      <a:alpha val="43137"/>
                    </a:srgbClr>
                  </a:outerShdw>
                </a:effectLst>
                <a:latin typeface="Comic Sans MS" pitchFamily="66" charset="0"/>
              </a:rPr>
              <a:t>THEME</a:t>
            </a:r>
            <a:r>
              <a:rPr lang="fr-FR" sz="2200" b="1" u="sng" cap="small" dirty="0" smtClean="0">
                <a:solidFill>
                  <a:srgbClr val="00B050"/>
                </a:solidFill>
                <a:effectLst>
                  <a:outerShdw blurRad="38100" dist="38100" dir="2700000" algn="tl">
                    <a:srgbClr val="000000">
                      <a:alpha val="43137"/>
                    </a:srgbClr>
                  </a:outerShdw>
                </a:effectLst>
                <a:latin typeface="Comic Sans MS" pitchFamily="66" charset="0"/>
              </a:rPr>
              <a:t>:</a:t>
            </a:r>
            <a:r>
              <a:rPr lang="fr-FR" sz="2200" b="1" cap="small" dirty="0" smtClean="0">
                <a:solidFill>
                  <a:srgbClr val="00B050"/>
                </a:solidFill>
                <a:effectLst>
                  <a:outerShdw blurRad="38100" dist="38100" dir="2700000" algn="tl">
                    <a:srgbClr val="000000">
                      <a:alpha val="43137"/>
                    </a:srgbClr>
                  </a:outerShdw>
                </a:effectLst>
                <a:latin typeface="Comic Sans MS" pitchFamily="66" charset="0"/>
              </a:rPr>
              <a:t> L’expert-comptable, </a:t>
            </a:r>
            <a:r>
              <a:rPr lang="fr-FR" sz="2200" b="1" cap="small" dirty="0" smtClean="0">
                <a:solidFill>
                  <a:srgbClr val="00B050"/>
                </a:solidFill>
                <a:effectLst>
                  <a:outerShdw blurRad="38100" dist="38100" dir="2700000" algn="tl">
                    <a:srgbClr val="000000">
                      <a:alpha val="43137"/>
                    </a:srgbClr>
                  </a:outerShdw>
                </a:effectLst>
                <a:latin typeface="Comic Sans MS" pitchFamily="66" charset="0"/>
              </a:rPr>
              <a:t>Une compétence au cœur de la gouvernance DES </a:t>
            </a:r>
            <a:r>
              <a:rPr lang="fr-FR" sz="2200" b="1" cap="small" dirty="0" smtClean="0">
                <a:solidFill>
                  <a:srgbClr val="00B050"/>
                </a:solidFill>
                <a:effectLst>
                  <a:outerShdw blurRad="38100" dist="38100" dir="2700000" algn="tl">
                    <a:srgbClr val="000000">
                      <a:alpha val="43137"/>
                    </a:srgbClr>
                  </a:outerShdw>
                </a:effectLst>
                <a:latin typeface="Comic Sans MS" pitchFamily="66" charset="0"/>
              </a:rPr>
              <a:t>ORGANISATIONS</a:t>
            </a:r>
            <a:br>
              <a:rPr lang="fr-FR" sz="2200" b="1" cap="small" dirty="0" smtClean="0">
                <a:solidFill>
                  <a:srgbClr val="00B050"/>
                </a:solidFill>
                <a:effectLst>
                  <a:outerShdw blurRad="38100" dist="38100" dir="2700000" algn="tl">
                    <a:srgbClr val="000000">
                      <a:alpha val="43137"/>
                    </a:srgbClr>
                  </a:outerShdw>
                </a:effectLst>
                <a:latin typeface="Comic Sans MS" pitchFamily="66" charset="0"/>
              </a:rPr>
            </a:br>
            <a:r>
              <a:rPr lang="fr-FR" sz="2200" b="1" cap="small" dirty="0" smtClean="0">
                <a:solidFill>
                  <a:srgbClr val="FF0000"/>
                </a:solidFill>
                <a:effectLst>
                  <a:outerShdw blurRad="38100" dist="38100" dir="2700000" algn="tl">
                    <a:srgbClr val="000000">
                      <a:alpha val="43137"/>
                    </a:srgbClr>
                  </a:outerShdw>
                </a:effectLst>
                <a:latin typeface="Comic Sans MS" pitchFamily="66" charset="0"/>
              </a:rPr>
              <a:t/>
            </a:r>
            <a:br>
              <a:rPr lang="fr-FR" sz="2200" b="1" cap="small" dirty="0" smtClean="0">
                <a:solidFill>
                  <a:srgbClr val="FF0000"/>
                </a:solidFill>
                <a:effectLst>
                  <a:outerShdw blurRad="38100" dist="38100" dir="2700000" algn="tl">
                    <a:srgbClr val="000000">
                      <a:alpha val="43137"/>
                    </a:srgbClr>
                  </a:outerShdw>
                </a:effectLst>
                <a:latin typeface="Comic Sans MS" pitchFamily="66" charset="0"/>
              </a:rPr>
            </a:br>
            <a:r>
              <a:rPr lang="fr-FR" sz="2000" u="sng" cap="small" dirty="0" smtClean="0">
                <a:solidFill>
                  <a:srgbClr val="FF0000"/>
                </a:solidFill>
                <a:effectLst>
                  <a:outerShdw blurRad="38100" dist="38100" dir="2700000" algn="tl">
                    <a:srgbClr val="000000">
                      <a:alpha val="43137"/>
                    </a:srgbClr>
                  </a:outerShdw>
                </a:effectLst>
                <a:latin typeface="Comic Sans MS" pitchFamily="66" charset="0"/>
              </a:rPr>
              <a:t>Plénière DE CLÔTURE </a:t>
            </a:r>
            <a:r>
              <a:rPr lang="fr-FR" sz="2700" u="sng" cap="small" dirty="0" smtClean="0">
                <a:solidFill>
                  <a:srgbClr val="FF0000"/>
                </a:solidFill>
                <a:effectLst>
                  <a:outerShdw blurRad="38100" dist="38100" dir="2700000" algn="tl">
                    <a:srgbClr val="000000">
                      <a:alpha val="43137"/>
                    </a:srgbClr>
                  </a:outerShdw>
                </a:effectLst>
                <a:latin typeface="Comic Sans MS" pitchFamily="66" charset="0"/>
              </a:rPr>
              <a:t/>
            </a:r>
            <a:br>
              <a:rPr lang="fr-FR" sz="2700" u="sng" cap="small"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CONSTRUISONS ENSEMBLE </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L’ECONOMIE DE DEMAIN</a:t>
            </a:r>
            <a:endParaRPr lang="fr-FR" sz="24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Sous-titre 2"/>
          <p:cNvSpPr>
            <a:spLocks noGrp="1"/>
          </p:cNvSpPr>
          <p:nvPr>
            <p:ph type="subTitle" idx="1"/>
          </p:nvPr>
        </p:nvSpPr>
        <p:spPr>
          <a:xfrm>
            <a:off x="1371600" y="3140968"/>
            <a:ext cx="6400800" cy="3240360"/>
          </a:xfrm>
        </p:spPr>
        <p:txBody>
          <a:bodyPr>
            <a:normAutofit fontScale="55000" lnSpcReduction="20000"/>
          </a:bodyPr>
          <a:lstStyle/>
          <a:p>
            <a:r>
              <a:rPr lang="fr-FR" dirty="0" smtClean="0">
                <a:solidFill>
                  <a:srgbClr val="7030A0"/>
                </a:solidFill>
                <a:effectLst>
                  <a:outerShdw blurRad="38100" dist="38100" dir="2700000" algn="tl">
                    <a:srgbClr val="000000">
                      <a:alpha val="43137"/>
                    </a:srgbClr>
                  </a:outerShdw>
                </a:effectLst>
                <a:latin typeface="Comic Sans MS" pitchFamily="66" charset="0"/>
              </a:rPr>
              <a:t>Yassine BOULAHDOUR </a:t>
            </a:r>
          </a:p>
          <a:p>
            <a:r>
              <a:rPr lang="fr-FR" dirty="0" smtClean="0">
                <a:solidFill>
                  <a:srgbClr val="7030A0"/>
                </a:solidFill>
                <a:effectLst>
                  <a:outerShdw blurRad="38100" dist="38100" dir="2700000" algn="tl">
                    <a:srgbClr val="000000">
                      <a:alpha val="43137"/>
                    </a:srgbClr>
                  </a:outerShdw>
                </a:effectLst>
                <a:latin typeface="Comic Sans MS" pitchFamily="66" charset="0"/>
              </a:rPr>
              <a:t>Expert-comptable diplômé - Président du Panel</a:t>
            </a:r>
          </a:p>
          <a:p>
            <a:endParaRPr lang="fr-FR" dirty="0" smtClean="0">
              <a:solidFill>
                <a:srgbClr val="7030A0"/>
              </a:solidFill>
              <a:effectLst>
                <a:outerShdw blurRad="38100" dist="38100" dir="2700000" algn="tl">
                  <a:srgbClr val="000000">
                    <a:alpha val="43137"/>
                  </a:srgbClr>
                </a:outerShdw>
              </a:effectLst>
              <a:latin typeface="Comic Sans MS" pitchFamily="66" charset="0"/>
            </a:endParaRPr>
          </a:p>
          <a:p>
            <a:r>
              <a:rPr lang="fr-FR" dirty="0" smtClean="0">
                <a:solidFill>
                  <a:srgbClr val="7030A0"/>
                </a:solidFill>
                <a:effectLst>
                  <a:outerShdw blurRad="38100" dist="38100" dir="2700000" algn="tl">
                    <a:srgbClr val="000000">
                      <a:alpha val="43137"/>
                    </a:srgbClr>
                  </a:outerShdw>
                </a:effectLst>
                <a:latin typeface="Comic Sans MS" pitchFamily="66" charset="0"/>
              </a:rPr>
              <a:t>Salem SAM                                                                               Expert-comptable diplômé - Membre du Panel</a:t>
            </a:r>
          </a:p>
          <a:p>
            <a:endParaRPr lang="fr-FR" dirty="0" smtClean="0">
              <a:solidFill>
                <a:srgbClr val="7030A0"/>
              </a:solidFill>
              <a:effectLst>
                <a:outerShdw blurRad="38100" dist="38100" dir="2700000" algn="tl">
                  <a:srgbClr val="000000">
                    <a:alpha val="43137"/>
                  </a:srgbClr>
                </a:outerShdw>
              </a:effectLst>
              <a:latin typeface="Comic Sans MS" pitchFamily="66" charset="0"/>
            </a:endParaRPr>
          </a:p>
          <a:p>
            <a:r>
              <a:rPr lang="fr-FR" dirty="0" smtClean="0">
                <a:solidFill>
                  <a:srgbClr val="7030A0"/>
                </a:solidFill>
                <a:effectLst>
                  <a:outerShdw blurRad="38100" dist="38100" dir="2700000" algn="tl">
                    <a:srgbClr val="000000">
                      <a:alpha val="43137"/>
                    </a:srgbClr>
                  </a:outerShdw>
                </a:effectLst>
                <a:latin typeface="Comic Sans MS" pitchFamily="66" charset="0"/>
              </a:rPr>
              <a:t>Chérif LAHLOU </a:t>
            </a:r>
          </a:p>
          <a:p>
            <a:r>
              <a:rPr lang="fr-FR" dirty="0" smtClean="0">
                <a:solidFill>
                  <a:srgbClr val="7030A0"/>
                </a:solidFill>
                <a:effectLst>
                  <a:outerShdw blurRad="38100" dist="38100" dir="2700000" algn="tl">
                    <a:srgbClr val="000000">
                      <a:alpha val="43137"/>
                    </a:srgbClr>
                  </a:outerShdw>
                </a:effectLst>
                <a:latin typeface="Comic Sans MS" pitchFamily="66" charset="0"/>
              </a:rPr>
              <a:t>Docteur ès sciences économiques- Membre du Panel</a:t>
            </a:r>
          </a:p>
          <a:p>
            <a:endParaRPr lang="fr-FR" dirty="0" smtClean="0">
              <a:solidFill>
                <a:srgbClr val="7030A0"/>
              </a:solidFill>
              <a:effectLst>
                <a:outerShdw blurRad="38100" dist="38100" dir="2700000" algn="tl">
                  <a:srgbClr val="000000">
                    <a:alpha val="43137"/>
                  </a:srgbClr>
                </a:outerShdw>
              </a:effectLst>
              <a:latin typeface="Comic Sans MS" pitchFamily="66" charset="0"/>
            </a:endParaRPr>
          </a:p>
          <a:p>
            <a:r>
              <a:rPr lang="fr-FR" dirty="0" smtClean="0">
                <a:solidFill>
                  <a:srgbClr val="7030A0"/>
                </a:solidFill>
                <a:effectLst>
                  <a:outerShdw blurRad="38100" dist="38100" dir="2700000" algn="tl">
                    <a:srgbClr val="000000">
                      <a:alpha val="43137"/>
                    </a:srgbClr>
                  </a:outerShdw>
                </a:effectLst>
                <a:latin typeface="Comic Sans MS" pitchFamily="66" charset="0"/>
              </a:rPr>
              <a:t>Nabil BELLOUTI</a:t>
            </a:r>
          </a:p>
          <a:p>
            <a:r>
              <a:rPr lang="fr-FR" dirty="0" smtClean="0">
                <a:solidFill>
                  <a:srgbClr val="7030A0"/>
                </a:solidFill>
                <a:effectLst>
                  <a:outerShdw blurRad="38100" dist="38100" dir="2700000" algn="tl">
                    <a:srgbClr val="000000">
                      <a:alpha val="43137"/>
                    </a:srgbClr>
                  </a:outerShdw>
                </a:effectLst>
                <a:latin typeface="Comic Sans MS" pitchFamily="66" charset="0"/>
              </a:rPr>
              <a:t>  Docteur ès sciences économiques- Membre du Panel</a:t>
            </a:r>
          </a:p>
          <a:p>
            <a:endParaRPr lang="fr-FR" dirty="0" smtClean="0">
              <a:solidFill>
                <a:srgbClr val="7030A0"/>
              </a:solidFill>
              <a:effectLst>
                <a:outerShdw blurRad="38100" dist="38100" dir="2700000" algn="tl">
                  <a:srgbClr val="000000">
                    <a:alpha val="43137"/>
                  </a:srgbClr>
                </a:outerShdw>
              </a:effectLst>
              <a:latin typeface="Comic Sans MS" pitchFamily="66" charset="0"/>
            </a:endParaRPr>
          </a:p>
          <a:p>
            <a:endParaRPr lang="fr-FR" dirty="0">
              <a:solidFill>
                <a:srgbClr val="7030A0"/>
              </a:solidFill>
              <a:effectLst>
                <a:outerShdw blurRad="38100" dist="38100" dir="2700000" algn="tl">
                  <a:srgbClr val="000000">
                    <a:alpha val="43137"/>
                  </a:srgbClr>
                </a:outerShdw>
              </a:effectLst>
              <a:latin typeface="Comic Sans MS" pitchFamily="66" charset="0"/>
            </a:endParaRPr>
          </a:p>
        </p:txBody>
      </p:sp>
    </p:spTree>
    <p:extLst>
      <p:ext uri="{BB962C8B-B14F-4D97-AF65-F5344CB8AC3E}">
        <p14:creationId xmlns:p14="http://schemas.microsoft.com/office/powerpoint/2010/main" val="6787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200" dirty="0" err="1" smtClean="0">
                <a:solidFill>
                  <a:srgbClr val="FF0000"/>
                </a:solidFill>
                <a:effectLst>
                  <a:outerShdw blurRad="38100" dist="38100" dir="2700000" algn="tl">
                    <a:srgbClr val="000000">
                      <a:alpha val="43137"/>
                    </a:srgbClr>
                  </a:outerShdw>
                </a:effectLst>
                <a:latin typeface="Comic Sans MS" pitchFamily="66" charset="0"/>
              </a:rPr>
              <a:t>IDEs</a:t>
            </a:r>
            <a:r>
              <a:rPr lang="fr-FR" sz="3200" dirty="0" smtClean="0">
                <a:solidFill>
                  <a:srgbClr val="FF0000"/>
                </a:solidFill>
                <a:effectLst>
                  <a:outerShdw blurRad="38100" dist="38100" dir="2700000" algn="tl">
                    <a:srgbClr val="000000">
                      <a:alpha val="43137"/>
                    </a:srgbClr>
                  </a:outerShdw>
                </a:effectLst>
                <a:latin typeface="Comic Sans MS" pitchFamily="66" charset="0"/>
              </a:rPr>
              <a:t> </a:t>
            </a:r>
            <a:br>
              <a:rPr lang="fr-FR" sz="3200" dirty="0" smtClean="0">
                <a:solidFill>
                  <a:srgbClr val="FF0000"/>
                </a:solidFill>
                <a:effectLst>
                  <a:outerShdw blurRad="38100" dist="38100" dir="2700000" algn="tl">
                    <a:srgbClr val="000000">
                      <a:alpha val="43137"/>
                    </a:srgbClr>
                  </a:outerShdw>
                </a:effectLst>
                <a:latin typeface="Comic Sans MS" pitchFamily="66" charset="0"/>
              </a:rPr>
            </a:br>
            <a:r>
              <a:rPr lang="fr-FR" sz="3200" dirty="0" smtClean="0">
                <a:solidFill>
                  <a:srgbClr val="FF0000"/>
                </a:solidFill>
                <a:effectLst>
                  <a:outerShdw blurRad="38100" dist="38100" dir="2700000" algn="tl">
                    <a:srgbClr val="000000">
                      <a:alpha val="43137"/>
                    </a:srgbClr>
                  </a:outerShdw>
                </a:effectLst>
                <a:latin typeface="Comic Sans MS" pitchFamily="66" charset="0"/>
              </a:rPr>
              <a:t>INVESTISSEMENTS DIRECTS ETRANGERS</a:t>
            </a: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5184576"/>
          </a:xfrm>
        </p:spPr>
        <p:txBody>
          <a:bodyPr>
            <a:normAutofit fontScale="55000" lnSpcReduction="20000"/>
          </a:bodyPr>
          <a:lstStyle/>
          <a:p>
            <a:pPr marL="0" indent="0" algn="just">
              <a:buNone/>
            </a:pPr>
            <a:r>
              <a:rPr lang="fr-FR" u="sng" dirty="0" smtClean="0">
                <a:solidFill>
                  <a:srgbClr val="FF33CC"/>
                </a:solidFill>
                <a:effectLst>
                  <a:outerShdw blurRad="38100" dist="38100" dir="2700000" algn="tl">
                    <a:srgbClr val="000000">
                      <a:alpha val="43137"/>
                    </a:srgbClr>
                  </a:outerShdw>
                </a:effectLst>
                <a:latin typeface="Comic Sans MS" pitchFamily="66" charset="0"/>
              </a:rPr>
              <a:t>Capturer une partie des CVM.</a:t>
            </a:r>
            <a:endParaRPr lang="fr-FR" dirty="0" smtClean="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smtClean="0">
                <a:latin typeface="Comic Sans MS" pitchFamily="66" charset="0"/>
              </a:rPr>
              <a:t>La mondialisation a modifié le processus de production des biens et des services et désormais l'objectif pour chaque pays est de s'inscrire dans des réseaux de production pour tirer profit des nouvelles opportunités offertes par les chaînes de valeur mondiales (CVM).</a:t>
            </a:r>
            <a:br>
              <a:rPr lang="fr-FR" dirty="0" smtClean="0">
                <a:latin typeface="Comic Sans MS" pitchFamily="66" charset="0"/>
              </a:rPr>
            </a:br>
            <a:r>
              <a:rPr lang="fr-FR" dirty="0" smtClean="0">
                <a:latin typeface="Comic Sans MS" pitchFamily="66" charset="0"/>
              </a:rPr>
              <a:t>L'Algérie </a:t>
            </a:r>
            <a:r>
              <a:rPr lang="fr-FR" dirty="0">
                <a:latin typeface="Comic Sans MS" pitchFamily="66" charset="0"/>
              </a:rPr>
              <a:t>occupait en 2003 la quatrième place avec 329 projets pour un montant d'investissement qui avoisinait 6,3 milliards de dollars bien </a:t>
            </a:r>
            <a:r>
              <a:rPr lang="fr-FR" dirty="0" smtClean="0">
                <a:latin typeface="Comic Sans MS" pitchFamily="66" charset="0"/>
              </a:rPr>
              <a:t>loin derrière </a:t>
            </a:r>
            <a:r>
              <a:rPr lang="fr-FR" dirty="0">
                <a:latin typeface="Comic Sans MS" pitchFamily="66" charset="0"/>
              </a:rPr>
              <a:t>l'Afrique du Sud (827 / 16,0) l'Egypte (563/10,9), le Maroc (537/10,4). </a:t>
            </a:r>
            <a:endParaRPr lang="fr-FR" dirty="0" smtClean="0">
              <a:latin typeface="Comic Sans MS" pitchFamily="66" charset="0"/>
            </a:endParaRPr>
          </a:p>
          <a:p>
            <a:pPr marL="0" indent="0" algn="just">
              <a:buNone/>
            </a:pPr>
            <a:r>
              <a:rPr lang="fr-FR" dirty="0" smtClean="0">
                <a:latin typeface="Comic Sans MS" pitchFamily="66" charset="0"/>
              </a:rPr>
              <a:t>En </a:t>
            </a:r>
            <a:r>
              <a:rPr lang="fr-FR" dirty="0">
                <a:latin typeface="Comic Sans MS" pitchFamily="66" charset="0"/>
              </a:rPr>
              <a:t>2019 elle est à la neuvième place avec un montant très réduit d'investissement surtout dans le pôle industriel.</a:t>
            </a:r>
          </a:p>
          <a:p>
            <a:pPr marL="0" indent="0" algn="just">
              <a:buNone/>
            </a:pPr>
            <a:r>
              <a:rPr lang="fr-FR" dirty="0">
                <a:latin typeface="Comic Sans MS" pitchFamily="66" charset="0"/>
              </a:rPr>
              <a:t>Les pays africains qui attirent le plus les investissements en 2018 sont l'Egypte (12 milliards de dollars), l'Afrique du Sud et le </a:t>
            </a:r>
            <a:r>
              <a:rPr lang="fr-FR" dirty="0" smtClean="0">
                <a:latin typeface="Comic Sans MS" pitchFamily="66" charset="0"/>
              </a:rPr>
              <a:t>Maroc.</a:t>
            </a:r>
          </a:p>
          <a:p>
            <a:pPr marL="0" indent="0" algn="just">
              <a:buNone/>
            </a:pPr>
            <a:r>
              <a:rPr lang="fr-FR" dirty="0" smtClean="0">
                <a:latin typeface="Comic Sans MS" pitchFamily="66" charset="0"/>
              </a:rPr>
              <a:t>La </a:t>
            </a:r>
            <a:r>
              <a:rPr lang="fr-FR" dirty="0">
                <a:latin typeface="Comic Sans MS" pitchFamily="66" charset="0"/>
              </a:rPr>
              <a:t>France est le deuxième investisseur le plus important en volume sur la période 2014-2018 avec 329 projets (34,1 milliards de dollars de capital investi) derrière les Etats-Unis (463 projets et 30,9 milliards de dollars). La Chine est quant à elle l'investisseur le plus important en valeur sur la période 2014-2018 avec 72,2 milliards de dollars de capital investi, pour 259 projets. </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10</a:t>
            </a:fld>
            <a:endParaRPr lang="fr-FR"/>
          </a:p>
        </p:txBody>
      </p:sp>
    </p:spTree>
    <p:extLst>
      <p:ext uri="{BB962C8B-B14F-4D97-AF65-F5344CB8AC3E}">
        <p14:creationId xmlns:p14="http://schemas.microsoft.com/office/powerpoint/2010/main" val="1674367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200" dirty="0" err="1" smtClean="0">
                <a:solidFill>
                  <a:srgbClr val="FF0000"/>
                </a:solidFill>
                <a:effectLst>
                  <a:outerShdw blurRad="38100" dist="38100" dir="2700000" algn="tl">
                    <a:srgbClr val="000000">
                      <a:alpha val="43137"/>
                    </a:srgbClr>
                  </a:outerShdw>
                </a:effectLst>
                <a:latin typeface="Comic Sans MS" pitchFamily="66" charset="0"/>
              </a:rPr>
              <a:t>IDEs</a:t>
            </a:r>
            <a:r>
              <a:rPr lang="fr-FR" sz="3200" dirty="0" smtClean="0">
                <a:solidFill>
                  <a:srgbClr val="FF0000"/>
                </a:solidFill>
                <a:effectLst>
                  <a:outerShdw blurRad="38100" dist="38100" dir="2700000" algn="tl">
                    <a:srgbClr val="000000">
                      <a:alpha val="43137"/>
                    </a:srgbClr>
                  </a:outerShdw>
                </a:effectLst>
                <a:latin typeface="Comic Sans MS" pitchFamily="66" charset="0"/>
              </a:rPr>
              <a:t> </a:t>
            </a:r>
            <a:br>
              <a:rPr lang="fr-FR" sz="3200" dirty="0" smtClean="0">
                <a:solidFill>
                  <a:srgbClr val="FF0000"/>
                </a:solidFill>
                <a:effectLst>
                  <a:outerShdw blurRad="38100" dist="38100" dir="2700000" algn="tl">
                    <a:srgbClr val="000000">
                      <a:alpha val="43137"/>
                    </a:srgbClr>
                  </a:outerShdw>
                </a:effectLst>
                <a:latin typeface="Comic Sans MS" pitchFamily="66" charset="0"/>
              </a:rPr>
            </a:br>
            <a:r>
              <a:rPr lang="fr-FR" sz="3200" dirty="0" smtClean="0">
                <a:solidFill>
                  <a:srgbClr val="FF0000"/>
                </a:solidFill>
                <a:effectLst>
                  <a:outerShdw blurRad="38100" dist="38100" dir="2700000" algn="tl">
                    <a:srgbClr val="000000">
                      <a:alpha val="43137"/>
                    </a:srgbClr>
                  </a:outerShdw>
                </a:effectLst>
                <a:latin typeface="Comic Sans MS" pitchFamily="66" charset="0"/>
              </a:rPr>
              <a:t>INVESTISSEMENTS DIRECTS ETRANGERS</a:t>
            </a: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84784"/>
            <a:ext cx="8229600" cy="5112568"/>
          </a:xfrm>
        </p:spPr>
        <p:txBody>
          <a:bodyPr>
            <a:normAutofit fontScale="47500" lnSpcReduction="20000"/>
          </a:bodyPr>
          <a:lstStyle/>
          <a:p>
            <a:pPr marL="0" indent="0" algn="just">
              <a:buNone/>
            </a:pPr>
            <a:r>
              <a:rPr lang="fr-FR" dirty="0" smtClean="0">
                <a:latin typeface="Comic Sans MS" pitchFamily="66" charset="0"/>
              </a:rPr>
              <a:t>L'accord </a:t>
            </a:r>
            <a:r>
              <a:rPr lang="fr-FR" dirty="0">
                <a:latin typeface="Comic Sans MS" pitchFamily="66" charset="0"/>
              </a:rPr>
              <a:t>prévoyant la mise en place d'une zone de libre-échange continentale (ZLEC) signé en mars </a:t>
            </a:r>
            <a:r>
              <a:rPr lang="fr-FR" dirty="0" smtClean="0">
                <a:latin typeface="Comic Sans MS" pitchFamily="66" charset="0"/>
              </a:rPr>
              <a:t>2019 </a:t>
            </a:r>
            <a:r>
              <a:rPr lang="fr-FR" dirty="0">
                <a:latin typeface="Comic Sans MS" pitchFamily="66" charset="0"/>
              </a:rPr>
              <a:t>lors de la cérémonie de clôture du sommet extraordinaire de Kigali a été un moteur de cette attractivité. </a:t>
            </a:r>
            <a:endParaRPr lang="fr-FR" dirty="0" smtClean="0">
              <a:latin typeface="Comic Sans MS" pitchFamily="66" charset="0"/>
            </a:endParaRPr>
          </a:p>
          <a:p>
            <a:pPr marL="0" indent="0" algn="just">
              <a:buNone/>
            </a:pPr>
            <a:r>
              <a:rPr lang="fr-FR" dirty="0" smtClean="0">
                <a:latin typeface="Comic Sans MS" pitchFamily="66" charset="0"/>
              </a:rPr>
              <a:t>Cet </a:t>
            </a:r>
            <a:r>
              <a:rPr lang="fr-FR" dirty="0">
                <a:latin typeface="Comic Sans MS" pitchFamily="66" charset="0"/>
              </a:rPr>
              <a:t>accord </a:t>
            </a:r>
            <a:r>
              <a:rPr lang="fr-FR" dirty="0" smtClean="0">
                <a:latin typeface="Comic Sans MS" pitchFamily="66" charset="0"/>
              </a:rPr>
              <a:t>est considéré </a:t>
            </a:r>
            <a:r>
              <a:rPr lang="fr-FR" dirty="0">
                <a:latin typeface="Comic Sans MS" pitchFamily="66" charset="0"/>
              </a:rPr>
              <a:t>par les leaders africains eux même comme historique, après les tentatives d'Addis-Abeba en 1963, d'Abuja en 1991, et Durban en 2002. Kigali a concrétisé la marche vers plus d'intégration</a:t>
            </a:r>
            <a:r>
              <a:rPr lang="fr-FR" dirty="0" smtClean="0">
                <a:latin typeface="Comic Sans MS" pitchFamily="66" charset="0"/>
              </a:rPr>
              <a:t>.</a:t>
            </a:r>
          </a:p>
          <a:p>
            <a:pPr marL="0" indent="0" algn="just" fontAlgn="base">
              <a:buNone/>
            </a:pPr>
            <a:r>
              <a:rPr lang="fr-FR" dirty="0" smtClean="0">
                <a:latin typeface="Comic Sans MS" pitchFamily="66" charset="0"/>
              </a:rPr>
              <a:t>Après Kigali, capitale du Rwanda, qui avait abrité la 7</a:t>
            </a:r>
            <a:r>
              <a:rPr lang="fr-FR" baseline="30000" dirty="0" smtClean="0">
                <a:latin typeface="Comic Sans MS" pitchFamily="66" charset="0"/>
              </a:rPr>
              <a:t>e</a:t>
            </a:r>
            <a:r>
              <a:rPr lang="fr-FR" dirty="0" smtClean="0">
                <a:latin typeface="Comic Sans MS" pitchFamily="66" charset="0"/>
              </a:rPr>
              <a:t> édition de l’</a:t>
            </a:r>
            <a:r>
              <a:rPr lang="fr-FR" dirty="0" err="1" smtClean="0">
                <a:latin typeface="Comic Sans MS" pitchFamily="66" charset="0"/>
              </a:rPr>
              <a:t>Africa</a:t>
            </a:r>
            <a:r>
              <a:rPr lang="fr-FR" dirty="0" smtClean="0">
                <a:latin typeface="Comic Sans MS" pitchFamily="66" charset="0"/>
              </a:rPr>
              <a:t> CEO Forum, en mars 2019, Abidjan, la capitale de la Côte d’Ivoire, s’apprête à accueillir, les 9 et 10 mars 2020, la 8</a:t>
            </a:r>
            <a:r>
              <a:rPr lang="fr-FR" baseline="30000" dirty="0" smtClean="0">
                <a:latin typeface="Comic Sans MS" pitchFamily="66" charset="0"/>
              </a:rPr>
              <a:t>e</a:t>
            </a:r>
            <a:r>
              <a:rPr lang="fr-FR" dirty="0" smtClean="0">
                <a:latin typeface="Comic Sans MS" pitchFamily="66" charset="0"/>
              </a:rPr>
              <a:t> édition de ce forum, est considéré comme le plus grand rendez-vous international des chefs d’entreprise et financiers du secteur privé africain.</a:t>
            </a:r>
          </a:p>
          <a:p>
            <a:pPr algn="just" fontAlgn="base"/>
            <a:r>
              <a:rPr lang="fr-FR" dirty="0" smtClean="0">
                <a:latin typeface="Comic Sans MS" pitchFamily="66" charset="0"/>
              </a:rPr>
              <a:t>Leaders économiques ou politiques, </a:t>
            </a:r>
            <a:r>
              <a:rPr lang="fr-FR" dirty="0" err="1" smtClean="0">
                <a:latin typeface="Comic Sans MS" pitchFamily="66" charset="0"/>
              </a:rPr>
              <a:t>CEOs</a:t>
            </a:r>
            <a:r>
              <a:rPr lang="fr-FR" dirty="0" smtClean="0">
                <a:latin typeface="Comic Sans MS" pitchFamily="66" charset="0"/>
              </a:rPr>
              <a:t> et leaders d’institutions financières internationales à la recherche d’opportunités d’investissement, plus de 1800 participants issus de 70 pays s’apprêtent à débattre des grands enjeux et défis des économies africaines, de l’intégration régionale, de l’impact des révolutions technologiques et du développement des infrastructures sur le continent noir.</a:t>
            </a:r>
          </a:p>
          <a:p>
            <a:pPr marL="0" indent="0" algn="just">
              <a:buNone/>
            </a:pPr>
            <a:endParaRPr lang="fr-FR" dirty="0">
              <a:latin typeface="Comic Sans MS" pitchFamily="66" charset="0"/>
            </a:endParaRPr>
          </a:p>
          <a:p>
            <a:pPr marL="0" indent="0" algn="just">
              <a:buNone/>
            </a:pPr>
            <a:r>
              <a:rPr lang="fr-FR" dirty="0">
                <a:solidFill>
                  <a:srgbClr val="FF33CC"/>
                </a:solidFill>
                <a:latin typeface="Comic Sans MS" pitchFamily="66" charset="0"/>
              </a:rPr>
              <a:t>Le désenchantement, quant à la facilité de pénétration des marchés africains, est, </a:t>
            </a:r>
            <a:r>
              <a:rPr lang="fr-FR" dirty="0" smtClean="0">
                <a:solidFill>
                  <a:srgbClr val="FF33CC"/>
                </a:solidFill>
                <a:latin typeface="Comic Sans MS" pitchFamily="66" charset="0"/>
              </a:rPr>
              <a:t>une </a:t>
            </a:r>
            <a:r>
              <a:rPr lang="fr-FR" dirty="0">
                <a:solidFill>
                  <a:srgbClr val="FF33CC"/>
                </a:solidFill>
                <a:latin typeface="Comic Sans MS" pitchFamily="66" charset="0"/>
              </a:rPr>
              <a:t>réalité. </a:t>
            </a:r>
            <a:endParaRPr lang="fr-FR" dirty="0" smtClean="0">
              <a:solidFill>
                <a:srgbClr val="FF33CC"/>
              </a:solidFill>
              <a:latin typeface="Comic Sans MS" pitchFamily="66" charset="0"/>
            </a:endParaRPr>
          </a:p>
          <a:p>
            <a:pPr marL="0" indent="0" algn="just">
              <a:buNone/>
            </a:pPr>
            <a:r>
              <a:rPr lang="fr-FR" dirty="0" smtClean="0">
                <a:solidFill>
                  <a:srgbClr val="FF33CC"/>
                </a:solidFill>
                <a:latin typeface="Comic Sans MS" pitchFamily="66" charset="0"/>
              </a:rPr>
              <a:t>Les </a:t>
            </a:r>
            <a:r>
              <a:rPr lang="fr-FR" dirty="0">
                <a:solidFill>
                  <a:srgbClr val="FF33CC"/>
                </a:solidFill>
                <a:latin typeface="Comic Sans MS" pitchFamily="66" charset="0"/>
              </a:rPr>
              <a:t>opérateurs </a:t>
            </a:r>
            <a:r>
              <a:rPr lang="fr-FR" dirty="0" smtClean="0">
                <a:solidFill>
                  <a:srgbClr val="FF33CC"/>
                </a:solidFill>
                <a:latin typeface="Comic Sans MS" pitchFamily="66" charset="0"/>
              </a:rPr>
              <a:t>économiques nationaux ont pris </a:t>
            </a:r>
            <a:r>
              <a:rPr lang="fr-FR" dirty="0">
                <a:solidFill>
                  <a:srgbClr val="FF33CC"/>
                </a:solidFill>
                <a:latin typeface="Comic Sans MS" pitchFamily="66" charset="0"/>
              </a:rPr>
              <a:t>conscience de </a:t>
            </a:r>
            <a:r>
              <a:rPr lang="fr-FR" dirty="0" smtClean="0">
                <a:solidFill>
                  <a:srgbClr val="FF33CC"/>
                </a:solidFill>
                <a:latin typeface="Comic Sans MS" pitchFamily="66" charset="0"/>
              </a:rPr>
              <a:t>sa </a:t>
            </a:r>
            <a:r>
              <a:rPr lang="fr-FR" dirty="0">
                <a:solidFill>
                  <a:srgbClr val="FF33CC"/>
                </a:solidFill>
                <a:latin typeface="Comic Sans MS" pitchFamily="66" charset="0"/>
              </a:rPr>
              <a:t>grande complexité </a:t>
            </a:r>
            <a:r>
              <a:rPr lang="fr-FR" dirty="0" smtClean="0">
                <a:solidFill>
                  <a:srgbClr val="FF33CC"/>
                </a:solidFill>
                <a:latin typeface="Comic Sans MS" pitchFamily="66" charset="0"/>
              </a:rPr>
              <a:t>et de </a:t>
            </a:r>
            <a:r>
              <a:rPr lang="fr-FR" dirty="0">
                <a:solidFill>
                  <a:srgbClr val="FF33CC"/>
                </a:solidFill>
                <a:latin typeface="Comic Sans MS" pitchFamily="66" charset="0"/>
              </a:rPr>
              <a:t>sa faisabilité : l'indisponibilité en quantité et en qualité des produits compétitifs exportables, le défaut de savoir-faire en markéting international et de préparation à l'export, les barrières innombrables dans les marchés extérieurs, </a:t>
            </a:r>
          </a:p>
          <a:p>
            <a:pPr algn="just"/>
            <a:r>
              <a:rPr lang="fr-FR" dirty="0">
                <a:solidFill>
                  <a:srgbClr val="FF33CC"/>
                </a:solidFill>
                <a:latin typeface="Comic Sans MS" pitchFamily="66" charset="0"/>
              </a:rPr>
              <a:t>Aucun des opérateurs ne pourrait annoncer sa disponibilité d'exportation à quantité et échéance précises. </a:t>
            </a:r>
          </a:p>
          <a:p>
            <a:pPr marL="0" indent="0" algn="just" fontAlgn="base">
              <a:buNone/>
            </a:pPr>
            <a:endParaRPr lang="fr-FR" dirty="0" smtClean="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a:xfrm>
            <a:off x="3124200" y="6165304"/>
            <a:ext cx="2895600" cy="556171"/>
          </a:xfrm>
        </p:spPr>
        <p:txBody>
          <a:bodyPr/>
          <a:lstStyle/>
          <a:p>
            <a:r>
              <a:rPr lang="fr-FR" smtClean="0"/>
              <a:t>BOULAHDOUR Yassine EC_CAC          Plénière de clôture    </a:t>
            </a:r>
            <a:endParaRPr lang="fr-FR" dirty="0"/>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11</a:t>
            </a:fld>
            <a:endParaRPr lang="fr-FR"/>
          </a:p>
        </p:txBody>
      </p:sp>
    </p:spTree>
    <p:extLst>
      <p:ext uri="{BB962C8B-B14F-4D97-AF65-F5344CB8AC3E}">
        <p14:creationId xmlns:p14="http://schemas.microsoft.com/office/powerpoint/2010/main" val="768213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724942"/>
          </a:xfrm>
        </p:spPr>
        <p:txBody>
          <a:bodyPr>
            <a:normAutofit fontScale="90000"/>
          </a:bodyPr>
          <a:lstStyle/>
          <a:p>
            <a:r>
              <a:rPr lang="fr-FR" sz="3100" cap="all" dirty="0" smtClean="0">
                <a:solidFill>
                  <a:srgbClr val="FF0000"/>
                </a:solidFill>
                <a:effectLst>
                  <a:outerShdw blurRad="38100" dist="38100" dir="2700000" algn="tl">
                    <a:srgbClr val="000000">
                      <a:alpha val="43137"/>
                    </a:srgbClr>
                  </a:outerShdw>
                </a:effectLst>
                <a:latin typeface="Comic Sans MS" pitchFamily="66" charset="0"/>
              </a:rPr>
              <a:t>Modèle de croissance</a:t>
            </a:r>
            <a:br>
              <a:rPr lang="fr-FR" sz="3100" cap="all" dirty="0" smtClean="0">
                <a:solidFill>
                  <a:srgbClr val="FF0000"/>
                </a:solidFill>
                <a:effectLst>
                  <a:outerShdw blurRad="38100" dist="38100" dir="2700000" algn="tl">
                    <a:srgbClr val="000000">
                      <a:alpha val="43137"/>
                    </a:srgbClr>
                  </a:outerShdw>
                </a:effectLst>
                <a:latin typeface="Comic Sans MS" pitchFamily="66" charset="0"/>
              </a:rPr>
            </a:br>
            <a:r>
              <a:rPr lang="fr-FR" sz="3100" cap="all" dirty="0" smtClean="0">
                <a:solidFill>
                  <a:srgbClr val="FF0000"/>
                </a:solidFill>
                <a:effectLst>
                  <a:outerShdw blurRad="38100" dist="38100" dir="2700000" algn="tl">
                    <a:srgbClr val="000000">
                      <a:alpha val="43137"/>
                    </a:srgbClr>
                  </a:outerShdw>
                </a:effectLst>
                <a:latin typeface="Comic Sans MS" pitchFamily="66" charset="0"/>
              </a:rPr>
              <a:t> et </a:t>
            </a:r>
            <a:r>
              <a:rPr lang="fr-FR" sz="3100" cap="all" dirty="0" err="1" smtClean="0">
                <a:solidFill>
                  <a:srgbClr val="FF0000"/>
                </a:solidFill>
                <a:effectLst>
                  <a:outerShdw blurRad="38100" dist="38100" dir="2700000" algn="tl">
                    <a:srgbClr val="000000">
                      <a:alpha val="43137"/>
                    </a:srgbClr>
                  </a:outerShdw>
                </a:effectLst>
                <a:latin typeface="Comic Sans MS" pitchFamily="66" charset="0"/>
              </a:rPr>
              <a:t>GOUvERnance</a:t>
            </a:r>
            <a:r>
              <a:rPr lang="fr-FR" dirty="0" smtClean="0"/>
              <a:t/>
            </a:r>
            <a:br>
              <a:rPr lang="fr-FR" dirty="0" smtClean="0"/>
            </a:br>
            <a:endParaRPr lang="fr-FR" dirty="0"/>
          </a:p>
        </p:txBody>
      </p:sp>
      <p:sp>
        <p:nvSpPr>
          <p:cNvPr id="3" name="Espace réservé du contenu 2"/>
          <p:cNvSpPr>
            <a:spLocks noGrp="1"/>
          </p:cNvSpPr>
          <p:nvPr>
            <p:ph idx="1"/>
          </p:nvPr>
        </p:nvSpPr>
        <p:spPr>
          <a:xfrm>
            <a:off x="457200" y="1340768"/>
            <a:ext cx="8229600" cy="5040560"/>
          </a:xfrm>
        </p:spPr>
        <p:txBody>
          <a:bodyPr>
            <a:noAutofit/>
          </a:bodyPr>
          <a:lstStyle/>
          <a:p>
            <a:pPr marL="0" indent="0" algn="just" fontAlgn="base">
              <a:buNone/>
            </a:pPr>
            <a:r>
              <a:rPr lang="fr-FR" sz="1400" dirty="0" smtClean="0">
                <a:solidFill>
                  <a:srgbClr val="FF33CC"/>
                </a:solidFill>
                <a:effectLst>
                  <a:outerShdw blurRad="38100" dist="38100" dir="2700000" algn="tl">
                    <a:srgbClr val="000000">
                      <a:alpha val="43137"/>
                    </a:srgbClr>
                  </a:outerShdw>
                </a:effectLst>
                <a:latin typeface="Comic Sans MS" pitchFamily="66" charset="0"/>
              </a:rPr>
              <a:t>Quel </a:t>
            </a:r>
            <a:r>
              <a:rPr lang="fr-FR" sz="1400" dirty="0">
                <a:solidFill>
                  <a:srgbClr val="FF33CC"/>
                </a:solidFill>
                <a:effectLst>
                  <a:outerShdw blurRad="38100" dist="38100" dir="2700000" algn="tl">
                    <a:srgbClr val="000000">
                      <a:alpha val="43137"/>
                    </a:srgbClr>
                  </a:outerShdw>
                </a:effectLst>
                <a:latin typeface="Comic Sans MS" pitchFamily="66" charset="0"/>
              </a:rPr>
              <a:t>modèle type de développement </a:t>
            </a:r>
            <a:r>
              <a:rPr lang="fr-FR" sz="1400" dirty="0" smtClean="0">
                <a:solidFill>
                  <a:srgbClr val="FF33CC"/>
                </a:solidFill>
                <a:effectLst>
                  <a:outerShdw blurRad="38100" dist="38100" dir="2700000" algn="tl">
                    <a:srgbClr val="000000">
                      <a:alpha val="43137"/>
                    </a:srgbClr>
                  </a:outerShdw>
                </a:effectLst>
                <a:latin typeface="Comic Sans MS" pitchFamily="66" charset="0"/>
              </a:rPr>
              <a:t>économique, </a:t>
            </a:r>
            <a:r>
              <a:rPr lang="fr-FR" sz="1400" dirty="0">
                <a:solidFill>
                  <a:srgbClr val="FF33CC"/>
                </a:solidFill>
                <a:effectLst>
                  <a:outerShdw blurRad="38100" dist="38100" dir="2700000" algn="tl">
                    <a:srgbClr val="000000">
                      <a:alpha val="43137"/>
                    </a:srgbClr>
                  </a:outerShdw>
                </a:effectLst>
                <a:latin typeface="Comic Sans MS" pitchFamily="66" charset="0"/>
              </a:rPr>
              <a:t>une «recette» applicable à </a:t>
            </a:r>
            <a:r>
              <a:rPr lang="fr-FR" sz="1400" dirty="0" smtClean="0">
                <a:solidFill>
                  <a:srgbClr val="FF33CC"/>
                </a:solidFill>
                <a:effectLst>
                  <a:outerShdw blurRad="38100" dist="38100" dir="2700000" algn="tl">
                    <a:srgbClr val="000000">
                      <a:alpha val="43137"/>
                    </a:srgbClr>
                  </a:outerShdw>
                </a:effectLst>
                <a:latin typeface="Comic Sans MS" pitchFamily="66" charset="0"/>
              </a:rPr>
              <a:t>tous ?</a:t>
            </a:r>
            <a:endParaRPr lang="fr-FR" sz="1400"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sz="1400" dirty="0">
                <a:latin typeface="Comic Sans MS" pitchFamily="66" charset="0"/>
              </a:rPr>
              <a:t>L’approche retenue par certains pays d’Amérique latine, </a:t>
            </a:r>
            <a:r>
              <a:rPr lang="fr-FR" sz="1400" dirty="0" smtClean="0">
                <a:latin typeface="Comic Sans MS" pitchFamily="66" charset="0"/>
              </a:rPr>
              <a:t>visent </a:t>
            </a:r>
            <a:r>
              <a:rPr lang="fr-FR" sz="1400" dirty="0">
                <a:latin typeface="Comic Sans MS" pitchFamily="66" charset="0"/>
              </a:rPr>
              <a:t>à développer une économie permettant la réduction des importations, «modèle de l’industrialisation par la substitution des importations».</a:t>
            </a:r>
          </a:p>
          <a:p>
            <a:pPr marL="0" indent="0" algn="just">
              <a:buNone/>
            </a:pPr>
            <a:r>
              <a:rPr lang="fr-FR" sz="1400" dirty="0">
                <a:latin typeface="Comic Sans MS" pitchFamily="66" charset="0"/>
              </a:rPr>
              <a:t>Le deuxième modèle, appliqué par les pays de l’ancien bloc communiste, donnant la priorité à l’industrialisation, notamment l’industrie lourde pour atteindre plus rapidement un stade de développement acceptable. Ce </a:t>
            </a:r>
            <a:r>
              <a:rPr lang="fr-FR" sz="1400" dirty="0" smtClean="0">
                <a:latin typeface="Comic Sans MS" pitchFamily="66" charset="0"/>
              </a:rPr>
              <a:t>modèle est basé </a:t>
            </a:r>
            <a:r>
              <a:rPr lang="fr-FR" sz="1400" dirty="0">
                <a:latin typeface="Comic Sans MS" pitchFamily="66" charset="0"/>
              </a:rPr>
              <a:t>sur un centralisme excessif, une implication totale et exclusive de l’Etat et une bureaucratie généralisée.</a:t>
            </a:r>
          </a:p>
          <a:p>
            <a:pPr algn="just" fontAlgn="base"/>
            <a:r>
              <a:rPr lang="fr-FR" sz="1400" dirty="0">
                <a:latin typeface="Comic Sans MS" pitchFamily="66" charset="0"/>
              </a:rPr>
              <a:t>17 pays ont connu une croissance soutenue sur plusieurs années (Malaisie, sultanat d’Oman, Indonésie, Chine, Brésil, Botswana, Taïwan….) une croissance élevée et ininterrompue de 7% sur plusieurs années.</a:t>
            </a:r>
          </a:p>
          <a:p>
            <a:pPr algn="just" fontAlgn="base"/>
            <a:r>
              <a:rPr lang="fr-FR" sz="1400" dirty="0" smtClean="0">
                <a:latin typeface="Comic Sans MS" pitchFamily="66" charset="0"/>
              </a:rPr>
              <a:t>Le </a:t>
            </a:r>
            <a:r>
              <a:rPr lang="fr-FR" sz="1400" dirty="0">
                <a:latin typeface="Comic Sans MS" pitchFamily="66" charset="0"/>
              </a:rPr>
              <a:t>Botswana a multiplié son revenu par habitant par plus de 18 fois entre 1960 et 2005, Taïwan par 11 entre 1965 et 2002, la Corée du Sud par 12, et Oman par 10 durant la même période.</a:t>
            </a:r>
          </a:p>
          <a:p>
            <a:pPr marL="0" indent="0" algn="just">
              <a:buNone/>
            </a:pPr>
            <a:r>
              <a:rPr lang="fr-FR" sz="1400" dirty="0">
                <a:latin typeface="Comic Sans MS" pitchFamily="66" charset="0"/>
              </a:rPr>
              <a:t>Comment ces pays ont pu réaliser cette performance ? Quels sont les enseignements à tirer de ces expériences ? Peut-on définir un cadre de référence.</a:t>
            </a:r>
          </a:p>
          <a:p>
            <a:pPr marL="0" indent="0" algn="just" fontAlgn="base">
              <a:buNone/>
            </a:pPr>
            <a:r>
              <a:rPr lang="fr-FR" sz="1400" dirty="0" smtClean="0">
                <a:latin typeface="Comic Sans MS" pitchFamily="66" charset="0"/>
              </a:rPr>
              <a:t>	En matière de développement, il n’y a pas de miracle économique. </a:t>
            </a:r>
          </a:p>
          <a:p>
            <a:pPr marL="0" indent="0" algn="just" fontAlgn="base">
              <a:buNone/>
            </a:pPr>
            <a:r>
              <a:rPr lang="fr-FR" sz="1400" dirty="0" smtClean="0">
                <a:latin typeface="Comic Sans MS" pitchFamily="66" charset="0"/>
              </a:rPr>
              <a:t>Il y a une démarche, souvent pragmatique, des conditions préalables liées à la gouvernance et aux choix économiques.</a:t>
            </a:r>
          </a:p>
          <a:p>
            <a:pPr marL="0" indent="0" algn="just">
              <a:buNone/>
            </a:pPr>
            <a:r>
              <a:rPr lang="fr-FR" sz="1400" dirty="0" smtClean="0">
                <a:latin typeface="Comic Sans MS" pitchFamily="66" charset="0"/>
              </a:rPr>
              <a:t>Une gouvernance appropriée, des choix économiques judicieux, un pragmatisme méthodique.</a:t>
            </a:r>
          </a:p>
          <a:p>
            <a:pPr marL="0" indent="0" algn="just">
              <a:buNone/>
            </a:pPr>
            <a:r>
              <a:rPr lang="fr-FR" sz="1400" dirty="0" smtClean="0">
                <a:latin typeface="Comic Sans MS" pitchFamily="66" charset="0"/>
              </a:rPr>
              <a:t>Qualité de la gouvernance et des institutions / Modernisation du secteur public / Qualité de la réglementation.</a:t>
            </a:r>
          </a:p>
          <a:p>
            <a:pPr marL="0" indent="0" algn="just">
              <a:buNone/>
            </a:pPr>
            <a:r>
              <a:rPr lang="fr-FR" sz="1400" dirty="0" smtClean="0">
                <a:latin typeface="Comic Sans MS" pitchFamily="66" charset="0"/>
              </a:rPr>
              <a:t>	</a:t>
            </a:r>
            <a:endParaRPr lang="fr-FR" sz="1400" dirty="0">
              <a:solidFill>
                <a:srgbClr val="FF33CC"/>
              </a:solidFill>
              <a:effectLst>
                <a:outerShdw blurRad="38100" dist="38100" dir="2700000" algn="tl">
                  <a:srgbClr val="000000">
                    <a:alpha val="43137"/>
                  </a:srgbClr>
                </a:outerShdw>
              </a:effectLst>
              <a:latin typeface="Comic Sans MS" pitchFamily="66" charset="0"/>
            </a:endParaRPr>
          </a:p>
        </p:txBody>
      </p:sp>
      <p:sp>
        <p:nvSpPr>
          <p:cNvPr id="5" name="Espace réservé du pied de page 4"/>
          <p:cNvSpPr>
            <a:spLocks noGrp="1"/>
          </p:cNvSpPr>
          <p:nvPr>
            <p:ph type="ftr" sz="quarter" idx="11"/>
          </p:nvPr>
        </p:nvSpPr>
        <p:spPr>
          <a:xfrm>
            <a:off x="3124200" y="6356350"/>
            <a:ext cx="2167880" cy="365125"/>
          </a:xfrm>
        </p:spPr>
        <p:txBody>
          <a:bodyPr/>
          <a:lstStyle/>
          <a:p>
            <a:r>
              <a:rPr lang="fr-FR" smtClean="0"/>
              <a:t>BOULAHDOUR Yassine EC_CAC          Plénière de clôture    </a:t>
            </a:r>
            <a:endParaRPr lang="fr-FR" dirty="0"/>
          </a:p>
        </p:txBody>
      </p:sp>
      <p:sp>
        <p:nvSpPr>
          <p:cNvPr id="6" name="Espace réservé du numéro de diapositive 5"/>
          <p:cNvSpPr>
            <a:spLocks noGrp="1"/>
          </p:cNvSpPr>
          <p:nvPr>
            <p:ph type="sldNum" sz="quarter" idx="12"/>
          </p:nvPr>
        </p:nvSpPr>
        <p:spPr/>
        <p:txBody>
          <a:bodyPr/>
          <a:lstStyle/>
          <a:p>
            <a:fld id="{2F77D631-3638-4889-B3E0-D412253D300F}" type="slidenum">
              <a:rPr lang="fr-FR" smtClean="0"/>
              <a:t>12</a:t>
            </a:fld>
            <a:endParaRPr lang="fr-FR"/>
          </a:p>
        </p:txBody>
      </p:sp>
    </p:spTree>
    <p:extLst>
      <p:ext uri="{BB962C8B-B14F-4D97-AF65-F5344CB8AC3E}">
        <p14:creationId xmlns:p14="http://schemas.microsoft.com/office/powerpoint/2010/main" val="2249049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692696"/>
            <a:ext cx="8229600" cy="724942"/>
          </a:xfrm>
        </p:spPr>
        <p:txBody>
          <a:bodyPr>
            <a:normAutofit fontScale="90000"/>
          </a:bodyPr>
          <a:lstStyle/>
          <a:p>
            <a:r>
              <a:rPr lang="fr-FR" sz="3100" cap="all" dirty="0" smtClean="0">
                <a:solidFill>
                  <a:srgbClr val="FF0000"/>
                </a:solidFill>
                <a:effectLst>
                  <a:outerShdw blurRad="38100" dist="38100" dir="2700000" algn="tl">
                    <a:srgbClr val="000000">
                      <a:alpha val="43137"/>
                    </a:srgbClr>
                  </a:outerShdw>
                </a:effectLst>
                <a:latin typeface="Comic Sans MS" pitchFamily="66" charset="0"/>
              </a:rPr>
              <a:t>Modèle de croissance</a:t>
            </a:r>
            <a:br>
              <a:rPr lang="fr-FR" sz="3100" cap="all" dirty="0" smtClean="0">
                <a:solidFill>
                  <a:srgbClr val="FF0000"/>
                </a:solidFill>
                <a:effectLst>
                  <a:outerShdw blurRad="38100" dist="38100" dir="2700000" algn="tl">
                    <a:srgbClr val="000000">
                      <a:alpha val="43137"/>
                    </a:srgbClr>
                  </a:outerShdw>
                </a:effectLst>
                <a:latin typeface="Comic Sans MS" pitchFamily="66" charset="0"/>
              </a:rPr>
            </a:br>
            <a:r>
              <a:rPr lang="fr-FR" sz="3100" cap="all" dirty="0" smtClean="0">
                <a:solidFill>
                  <a:srgbClr val="FF0000"/>
                </a:solidFill>
                <a:effectLst>
                  <a:outerShdw blurRad="38100" dist="38100" dir="2700000" algn="tl">
                    <a:srgbClr val="000000">
                      <a:alpha val="43137"/>
                    </a:srgbClr>
                  </a:outerShdw>
                </a:effectLst>
                <a:latin typeface="Comic Sans MS" pitchFamily="66" charset="0"/>
              </a:rPr>
              <a:t> et </a:t>
            </a:r>
            <a:r>
              <a:rPr lang="fr-FR" sz="3100" cap="all" dirty="0" err="1" smtClean="0">
                <a:solidFill>
                  <a:srgbClr val="FF0000"/>
                </a:solidFill>
                <a:effectLst>
                  <a:outerShdw blurRad="38100" dist="38100" dir="2700000" algn="tl">
                    <a:srgbClr val="000000">
                      <a:alpha val="43137"/>
                    </a:srgbClr>
                  </a:outerShdw>
                </a:effectLst>
                <a:latin typeface="Comic Sans MS" pitchFamily="66" charset="0"/>
              </a:rPr>
              <a:t>GOUvERnance</a:t>
            </a:r>
            <a:r>
              <a:rPr lang="fr-FR" dirty="0" smtClean="0"/>
              <a:t/>
            </a:r>
            <a:br>
              <a:rPr lang="fr-FR" dirty="0" smtClean="0"/>
            </a:br>
            <a:endParaRPr lang="fr-FR" dirty="0"/>
          </a:p>
        </p:txBody>
      </p:sp>
      <p:sp>
        <p:nvSpPr>
          <p:cNvPr id="3" name="Espace réservé du contenu 2"/>
          <p:cNvSpPr>
            <a:spLocks noGrp="1"/>
          </p:cNvSpPr>
          <p:nvPr>
            <p:ph idx="1"/>
          </p:nvPr>
        </p:nvSpPr>
        <p:spPr>
          <a:xfrm>
            <a:off x="457200" y="1268760"/>
            <a:ext cx="8229600" cy="4857403"/>
          </a:xfrm>
        </p:spPr>
        <p:txBody>
          <a:bodyPr>
            <a:noAutofit/>
          </a:bodyPr>
          <a:lstStyle/>
          <a:p>
            <a:pPr algn="just" fontAlgn="base"/>
            <a:r>
              <a:rPr lang="fr-FR" sz="1400" u="sng" dirty="0" smtClean="0">
                <a:solidFill>
                  <a:srgbClr val="FF33CC"/>
                </a:solidFill>
                <a:effectLst>
                  <a:outerShdw blurRad="38100" dist="38100" dir="2700000" algn="tl">
                    <a:srgbClr val="000000">
                      <a:alpha val="43137"/>
                    </a:srgbClr>
                  </a:outerShdw>
                </a:effectLst>
                <a:latin typeface="Comic Sans MS" pitchFamily="66" charset="0"/>
              </a:rPr>
              <a:t>Identifier ses avantages absolus et ses atouts relatifs</a:t>
            </a:r>
          </a:p>
          <a:p>
            <a:pPr marL="0" indent="0" algn="just" fontAlgn="base">
              <a:buNone/>
            </a:pPr>
            <a:r>
              <a:rPr lang="fr-FR" sz="1400" dirty="0" smtClean="0">
                <a:latin typeface="Comic Sans MS" pitchFamily="66" charset="0"/>
              </a:rPr>
              <a:t>Quel </a:t>
            </a:r>
            <a:r>
              <a:rPr lang="fr-FR" sz="1400" dirty="0">
                <a:latin typeface="Comic Sans MS" pitchFamily="66" charset="0"/>
              </a:rPr>
              <a:t>modèle suivre ? Quel type de réformes faut-il faire pour propulser l’économie algérienne au niveau d’une économie émergente ? </a:t>
            </a:r>
          </a:p>
          <a:p>
            <a:pPr marL="0" indent="0" algn="just" fontAlgn="base">
              <a:buNone/>
            </a:pPr>
            <a:r>
              <a:rPr lang="fr-FR" sz="1400" dirty="0">
                <a:latin typeface="Comic Sans MS" pitchFamily="66" charset="0"/>
              </a:rPr>
              <a:t>Les pays émergents sont «les pays développés de demain». Ils sont les nouveaux pays </a:t>
            </a:r>
            <a:r>
              <a:rPr lang="fr-FR" sz="1400" dirty="0" smtClean="0">
                <a:latin typeface="Comic Sans MS" pitchFamily="66" charset="0"/>
              </a:rPr>
              <a:t>industrialisés, </a:t>
            </a:r>
            <a:endParaRPr lang="fr-FR" sz="1400" dirty="0">
              <a:latin typeface="Comic Sans MS" pitchFamily="66" charset="0"/>
            </a:endParaRPr>
          </a:p>
          <a:p>
            <a:pPr marL="0" indent="0" algn="just" fontAlgn="base">
              <a:buNone/>
            </a:pPr>
            <a:r>
              <a:rPr lang="fr-FR" sz="1400" dirty="0">
                <a:latin typeface="Comic Sans MS" pitchFamily="66" charset="0"/>
              </a:rPr>
              <a:t>«Un pays en développement qui constitue un pôle d’attraction des investissements (nationaux et étrangers) qui diversifie et accélère durablement et harmonieusement sa croissance économique et qui intègre avec succès l’économie mondiale, grâce à sa capacité d’exportation est dit ‘‘émergent’’».</a:t>
            </a:r>
          </a:p>
          <a:p>
            <a:pPr marL="0" indent="0" algn="just" fontAlgn="base">
              <a:buNone/>
            </a:pPr>
            <a:r>
              <a:rPr lang="fr-FR" sz="1400" dirty="0" smtClean="0">
                <a:latin typeface="Comic Sans MS" pitchFamily="66" charset="0"/>
              </a:rPr>
              <a:t>Les </a:t>
            </a:r>
            <a:r>
              <a:rPr lang="fr-FR" sz="1400" dirty="0">
                <a:latin typeface="Comic Sans MS" pitchFamily="66" charset="0"/>
              </a:rPr>
              <a:t>critères </a:t>
            </a:r>
            <a:r>
              <a:rPr lang="fr-FR" sz="1400" dirty="0" smtClean="0">
                <a:latin typeface="Comic Sans MS" pitchFamily="66" charset="0"/>
              </a:rPr>
              <a:t>d’une économie émergente concernent </a:t>
            </a:r>
            <a:r>
              <a:rPr lang="fr-FR" sz="1400" dirty="0">
                <a:latin typeface="Comic Sans MS" pitchFamily="66" charset="0"/>
              </a:rPr>
              <a:t>la qualité de la gouvernance du pays et de son économie, et les résultats des réformes structurelles opérées, </a:t>
            </a:r>
          </a:p>
          <a:p>
            <a:pPr marL="0" indent="0" algn="just" fontAlgn="base">
              <a:buNone/>
            </a:pPr>
            <a:r>
              <a:rPr lang="fr-FR" sz="1400" dirty="0">
                <a:latin typeface="Comic Sans MS" pitchFamily="66" charset="0"/>
              </a:rPr>
              <a:t>L’évolution des indicateurs économiques tels que l’évolution du PIB, un taux de croissance élevé et continu, le revenu par tête, le degré d’intégration dans le commerce international et aux marchés financiers, l’attractivité aux IDE.</a:t>
            </a:r>
          </a:p>
          <a:p>
            <a:pPr marL="0" indent="0" algn="just" fontAlgn="base">
              <a:buNone/>
            </a:pPr>
            <a:r>
              <a:rPr lang="fr-FR" sz="1400" dirty="0">
                <a:latin typeface="Comic Sans MS" pitchFamily="66" charset="0"/>
              </a:rPr>
              <a:t>Le but fondamental des réformes structurelles est de modifier en profondeur les structures et institutions de l’économie et de favoriser l’émergence de nouveaux comportements économiques visant la performance et un degré élevé de compétitivité et d’attractivité.</a:t>
            </a:r>
          </a:p>
          <a:p>
            <a:pPr marL="0" indent="0" algn="just" fontAlgn="base">
              <a:buNone/>
            </a:pPr>
            <a:r>
              <a:rPr lang="fr-FR" sz="1400" dirty="0" smtClean="0">
                <a:latin typeface="Comic Sans MS" pitchFamily="66" charset="0"/>
              </a:rPr>
              <a:t>Cinq </a:t>
            </a:r>
            <a:r>
              <a:rPr lang="fr-FR" sz="1400" dirty="0">
                <a:latin typeface="Comic Sans MS" pitchFamily="66" charset="0"/>
              </a:rPr>
              <a:t>facteurs </a:t>
            </a:r>
            <a:r>
              <a:rPr lang="fr-FR" sz="1400" dirty="0" smtClean="0">
                <a:latin typeface="Comic Sans MS" pitchFamily="66" charset="0"/>
              </a:rPr>
              <a:t>fondamentaux </a:t>
            </a:r>
            <a:r>
              <a:rPr lang="fr-FR" sz="1400" dirty="0">
                <a:latin typeface="Comic Sans MS" pitchFamily="66" charset="0"/>
              </a:rPr>
              <a:t>qui peuvent entraîner tous les autres aspects de l’économie vers la performance : la qualité de la gouvernance, la modernisation du secteur public et la simplification de la réglementation, le choix d’un modèle économique, le climat des affaires, la lutte contre la corruption.</a:t>
            </a:r>
          </a:p>
          <a:p>
            <a:pPr algn="just"/>
            <a:endParaRPr lang="fr-FR" sz="14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13</a:t>
            </a:fld>
            <a:endParaRPr lang="fr-FR"/>
          </a:p>
        </p:txBody>
      </p:sp>
    </p:spTree>
    <p:extLst>
      <p:ext uri="{BB962C8B-B14F-4D97-AF65-F5344CB8AC3E}">
        <p14:creationId xmlns:p14="http://schemas.microsoft.com/office/powerpoint/2010/main" val="95191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200" b="1" dirty="0" smtClean="0">
                <a:solidFill>
                  <a:srgbClr val="FF0000"/>
                </a:solidFill>
                <a:effectLst>
                  <a:outerShdw blurRad="38100" dist="38100" dir="2700000" algn="tl">
                    <a:srgbClr val="000000">
                      <a:alpha val="43137"/>
                    </a:srgbClr>
                  </a:outerShdw>
                </a:effectLst>
                <a:latin typeface="Comic Sans MS" pitchFamily="66" charset="0"/>
              </a:rPr>
              <a:t>ENTREPRISES PUBLIQUES ET PRIVEES</a:t>
            </a:r>
            <a:br>
              <a:rPr lang="fr-FR" sz="3200" b="1" dirty="0" smtClean="0">
                <a:solidFill>
                  <a:srgbClr val="FF0000"/>
                </a:solidFill>
                <a:effectLst>
                  <a:outerShdw blurRad="38100" dist="38100" dir="2700000" algn="tl">
                    <a:srgbClr val="000000">
                      <a:alpha val="43137"/>
                    </a:srgbClr>
                  </a:outerShdw>
                </a:effectLst>
                <a:latin typeface="Comic Sans MS" pitchFamily="66" charset="0"/>
              </a:rPr>
            </a:b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980728"/>
            <a:ext cx="8229600" cy="5688632"/>
          </a:xfrm>
        </p:spPr>
        <p:txBody>
          <a:bodyPr>
            <a:normAutofit fontScale="40000" lnSpcReduction="20000"/>
          </a:bodyPr>
          <a:lstStyle/>
          <a:p>
            <a:pPr marL="0" indent="0" algn="just">
              <a:buNone/>
            </a:pPr>
            <a:r>
              <a:rPr lang="fr-FR" u="sng" dirty="0">
                <a:solidFill>
                  <a:srgbClr val="FF0000"/>
                </a:solidFill>
                <a:effectLst>
                  <a:outerShdw blurRad="38100" dist="38100" dir="2700000" algn="tl">
                    <a:srgbClr val="000000">
                      <a:alpha val="43137"/>
                    </a:srgbClr>
                  </a:outerShdw>
                </a:effectLst>
                <a:latin typeface="Comic Sans MS" pitchFamily="66" charset="0"/>
              </a:rPr>
              <a:t>FINANCEMENT DES </a:t>
            </a:r>
            <a:r>
              <a:rPr lang="fr-FR" u="sng" dirty="0" smtClean="0">
                <a:solidFill>
                  <a:srgbClr val="FF0000"/>
                </a:solidFill>
                <a:effectLst>
                  <a:outerShdw blurRad="38100" dist="38100" dir="2700000" algn="tl">
                    <a:srgbClr val="000000">
                      <a:alpha val="43137"/>
                    </a:srgbClr>
                  </a:outerShdw>
                </a:effectLst>
                <a:latin typeface="Comic Sans MS" pitchFamily="66" charset="0"/>
              </a:rPr>
              <a:t>ENTREPRISES :</a:t>
            </a:r>
          </a:p>
          <a:p>
            <a:pPr marL="0" indent="0" algn="just">
              <a:buNone/>
            </a:pPr>
            <a:endParaRPr lang="fr-FR" u="sng" dirty="0" smtClean="0">
              <a:solidFill>
                <a:srgbClr val="FF0000"/>
              </a:solidFill>
              <a:effectLst>
                <a:outerShdw blurRad="38100" dist="38100" dir="2700000" algn="tl">
                  <a:srgbClr val="000000">
                    <a:alpha val="43137"/>
                  </a:srgbClr>
                </a:outerShdw>
              </a:effectLst>
              <a:latin typeface="Comic Sans MS" pitchFamily="66" charset="0"/>
            </a:endParaRPr>
          </a:p>
          <a:p>
            <a:pPr marL="0" indent="0" algn="just">
              <a:buNone/>
            </a:pPr>
            <a:r>
              <a:rPr lang="fr-FR" dirty="0" smtClean="0">
                <a:latin typeface="Comic Sans MS" pitchFamily="66" charset="0"/>
              </a:rPr>
              <a:t>Le </a:t>
            </a:r>
            <a:r>
              <a:rPr lang="fr-FR" dirty="0">
                <a:latin typeface="Comic Sans MS" pitchFamily="66" charset="0"/>
              </a:rPr>
              <a:t>Forum des chefs d’entreprise (FCE</a:t>
            </a:r>
            <a:r>
              <a:rPr lang="fr-FR" dirty="0" smtClean="0">
                <a:latin typeface="Comic Sans MS" pitchFamily="66" charset="0"/>
              </a:rPr>
              <a:t>) </a:t>
            </a:r>
            <a:r>
              <a:rPr lang="fr-FR" dirty="0">
                <a:latin typeface="Comic Sans MS" pitchFamily="66" charset="0"/>
              </a:rPr>
              <a:t>a réitéré au nouveau gouvernement son souhait de voir une série de mesures d’urgence prises en faveur des entreprises, dont des milliers sont en grande difficulté.</a:t>
            </a:r>
          </a:p>
          <a:p>
            <a:pPr marL="0" indent="0" algn="just" fontAlgn="base">
              <a:buNone/>
            </a:pPr>
            <a:r>
              <a:rPr lang="fr-FR" dirty="0" smtClean="0">
                <a:latin typeface="Comic Sans MS" pitchFamily="66" charset="0"/>
              </a:rPr>
              <a:t>Le </a:t>
            </a:r>
            <a:r>
              <a:rPr lang="fr-FR" dirty="0">
                <a:latin typeface="Comic Sans MS" pitchFamily="66" charset="0"/>
              </a:rPr>
              <a:t>Forum estime que les entreprises sont actuellement confrontées à de fortes pressions financières.</a:t>
            </a:r>
          </a:p>
          <a:p>
            <a:pPr marL="0" indent="0" algn="just">
              <a:buNone/>
            </a:pPr>
            <a:r>
              <a:rPr lang="fr-FR" dirty="0" smtClean="0">
                <a:latin typeface="Comic Sans MS" pitchFamily="66" charset="0"/>
              </a:rPr>
              <a:t>La plupart de nos entreprises travaillent surtout avec des fonds propres. </a:t>
            </a:r>
          </a:p>
          <a:p>
            <a:pPr marL="0" indent="0" algn="just">
              <a:buNone/>
            </a:pPr>
            <a:r>
              <a:rPr lang="fr-FR" dirty="0" smtClean="0">
                <a:latin typeface="Comic Sans MS" pitchFamily="66" charset="0"/>
              </a:rPr>
              <a:t>Négocier </a:t>
            </a:r>
            <a:r>
              <a:rPr lang="fr-FR" dirty="0">
                <a:latin typeface="Comic Sans MS" pitchFamily="66" charset="0"/>
              </a:rPr>
              <a:t>un rééchelonnement de la dette </a:t>
            </a:r>
            <a:r>
              <a:rPr lang="fr-FR" i="1" dirty="0" smtClean="0">
                <a:latin typeface="Comic Sans MS" pitchFamily="66" charset="0"/>
              </a:rPr>
              <a:t>à court et moyen termes </a:t>
            </a:r>
            <a:r>
              <a:rPr lang="fr-FR" dirty="0" smtClean="0">
                <a:latin typeface="Comic Sans MS" pitchFamily="66" charset="0"/>
              </a:rPr>
              <a:t>pour </a:t>
            </a:r>
            <a:r>
              <a:rPr lang="fr-FR" dirty="0">
                <a:latin typeface="Comic Sans MS" pitchFamily="66" charset="0"/>
              </a:rPr>
              <a:t>les entreprises qui ont de graves problèmes de </a:t>
            </a:r>
            <a:r>
              <a:rPr lang="fr-FR" dirty="0" smtClean="0">
                <a:latin typeface="Comic Sans MS" pitchFamily="66" charset="0"/>
              </a:rPr>
              <a:t>trésorerie </a:t>
            </a:r>
            <a:r>
              <a:rPr lang="fr-FR" i="1" dirty="0" smtClean="0">
                <a:latin typeface="Comic Sans MS" pitchFamily="66" charset="0"/>
              </a:rPr>
              <a:t>et instruire les banques pour leur accorder des facilités dans le cadre du financement de l’exploitation.</a:t>
            </a:r>
            <a:r>
              <a:rPr lang="fr-FR" dirty="0" smtClean="0">
                <a:latin typeface="Comic Sans MS" pitchFamily="66" charset="0"/>
              </a:rPr>
              <a:t> </a:t>
            </a:r>
            <a:endParaRPr lang="fr-FR" dirty="0">
              <a:latin typeface="Comic Sans MS" pitchFamily="66" charset="0"/>
            </a:endParaRP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L'octroi </a:t>
            </a:r>
            <a:r>
              <a:rPr lang="fr-FR" dirty="0">
                <a:latin typeface="Comic Sans MS" pitchFamily="66" charset="0"/>
              </a:rPr>
              <a:t>de crédits par les banques dans le contexte d'un environnement qui ne produit pas un effet multiplicateur des investissements a pour seul résultat l'augmentation de la dette du secteur économique vis-à-vis des banques. </a:t>
            </a:r>
            <a:endParaRPr lang="fr-FR" dirty="0" smtClean="0">
              <a:latin typeface="Comic Sans MS" pitchFamily="66" charset="0"/>
            </a:endParaRPr>
          </a:p>
          <a:p>
            <a:pPr marL="0" indent="0" algn="just">
              <a:buNone/>
            </a:pPr>
            <a:r>
              <a:rPr lang="fr-FR" dirty="0" smtClean="0">
                <a:latin typeface="Comic Sans MS" pitchFamily="66" charset="0"/>
              </a:rPr>
              <a:t>Cette </a:t>
            </a:r>
            <a:r>
              <a:rPr lang="fr-FR" dirty="0">
                <a:latin typeface="Comic Sans MS" pitchFamily="66" charset="0"/>
              </a:rPr>
              <a:t>dette évaluée à 3,5% du PIB en 2013 et 20 % en 2017 est régulièrement rachetée par le Trésor public et mobilise des ressources importantes.</a:t>
            </a:r>
          </a:p>
          <a:p>
            <a:pPr marL="0" indent="0" algn="just">
              <a:buNone/>
            </a:pPr>
            <a:r>
              <a:rPr lang="fr-FR" dirty="0">
                <a:latin typeface="Comic Sans MS" pitchFamily="66" charset="0"/>
              </a:rPr>
              <a:t>Intéresser, les liquidités en circulation en dehors du circuit bancaire à s'investir </a:t>
            </a:r>
            <a:r>
              <a:rPr lang="fr-FR" dirty="0" smtClean="0">
                <a:latin typeface="Comic Sans MS" pitchFamily="66" charset="0"/>
              </a:rPr>
              <a:t>dans </a:t>
            </a:r>
            <a:r>
              <a:rPr lang="fr-FR" dirty="0">
                <a:latin typeface="Comic Sans MS" pitchFamily="66" charset="0"/>
              </a:rPr>
              <a:t>les PPP, au lieu de puiser dans des emprunts auprès des banques publiques en difficultés de liquidités.</a:t>
            </a: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Ne sont pas encore mis en place des mécanismes qui aident les entreprises à réduire leurs charges financières en période de crise, comme le </a:t>
            </a:r>
            <a:r>
              <a:rPr lang="fr-FR" dirty="0" err="1" smtClean="0">
                <a:latin typeface="Comic Sans MS" pitchFamily="66" charset="0"/>
              </a:rPr>
              <a:t>lease</a:t>
            </a:r>
            <a:r>
              <a:rPr lang="fr-FR" dirty="0" smtClean="0">
                <a:latin typeface="Comic Sans MS" pitchFamily="66" charset="0"/>
              </a:rPr>
              <a:t>-back ou l’étalement des crédits revolving, etc.</a:t>
            </a:r>
          </a:p>
          <a:p>
            <a:pPr marL="0" indent="0" algn="just">
              <a:buNone/>
            </a:pPr>
            <a:r>
              <a:rPr lang="fr-FR" dirty="0" smtClean="0">
                <a:latin typeface="Comic Sans MS" pitchFamily="66" charset="0"/>
              </a:rPr>
              <a:t>Promouvoir d’autres circuits de financement à l’instar du marché boursier,</a:t>
            </a:r>
          </a:p>
          <a:p>
            <a:pPr algn="just"/>
            <a:endParaRPr lang="fr-FR" dirty="0" smtClean="0">
              <a:latin typeface="Comic Sans MS" pitchFamily="66" charset="0"/>
            </a:endParaRPr>
          </a:p>
          <a:p>
            <a:pPr marL="0" indent="0" algn="just">
              <a:buNone/>
            </a:pPr>
            <a:r>
              <a:rPr lang="fr-FR" dirty="0" smtClean="0">
                <a:latin typeface="Comic Sans MS" pitchFamily="66" charset="0"/>
              </a:rPr>
              <a:t>La </a:t>
            </a:r>
            <a:r>
              <a:rPr lang="fr-FR" dirty="0">
                <a:latin typeface="Comic Sans MS" pitchFamily="66" charset="0"/>
              </a:rPr>
              <a:t>croissance d'une entreprise, ses pertes de démarrage, le financement d'activités innovantes peuvent nécessiter une ouverture du capital à des investisseurs qu'ils soient privés ou institutionnels. Là aussi un système de gouvernance solide et structuré pourra donner confiance en attendant que des résultats bénéficiaires soient au </a:t>
            </a:r>
            <a:r>
              <a:rPr lang="fr-FR" dirty="0" smtClean="0">
                <a:latin typeface="Comic Sans MS" pitchFamily="66" charset="0"/>
              </a:rPr>
              <a:t>rendez-vous,</a:t>
            </a:r>
            <a:endParaRPr lang="fr-FR" dirty="0">
              <a:latin typeface="Comic Sans MS" pitchFamily="66" charset="0"/>
            </a:endParaRPr>
          </a:p>
          <a:p>
            <a:pPr marL="0" indent="0" algn="just">
              <a:buNone/>
            </a:pPr>
            <a:endParaRPr lang="fr-FR" dirty="0">
              <a:latin typeface="Comic Sans MS" pitchFamily="66" charset="0"/>
            </a:endParaRPr>
          </a:p>
          <a:p>
            <a:pPr algn="just"/>
            <a:r>
              <a:rPr lang="fr-FR" dirty="0" smtClean="0">
                <a:solidFill>
                  <a:srgbClr val="FF33CC"/>
                </a:solidFill>
                <a:effectLst>
                  <a:outerShdw blurRad="38100" dist="38100" dir="2700000" algn="tl">
                    <a:srgbClr val="000000">
                      <a:alpha val="43137"/>
                    </a:srgbClr>
                  </a:outerShdw>
                </a:effectLst>
                <a:latin typeface="Comic Sans MS" pitchFamily="66" charset="0"/>
              </a:rPr>
              <a:t>La </a:t>
            </a:r>
            <a:r>
              <a:rPr lang="fr-FR" dirty="0">
                <a:solidFill>
                  <a:srgbClr val="FF33CC"/>
                </a:solidFill>
                <a:effectLst>
                  <a:outerShdw blurRad="38100" dist="38100" dir="2700000" algn="tl">
                    <a:srgbClr val="000000">
                      <a:alpha val="43137"/>
                    </a:srgbClr>
                  </a:outerShdw>
                </a:effectLst>
                <a:latin typeface="Comic Sans MS" pitchFamily="66" charset="0"/>
              </a:rPr>
              <a:t>gouvernance sera une des « pièces » du dossier de </a:t>
            </a:r>
            <a:r>
              <a:rPr lang="fr-FR" dirty="0" smtClean="0">
                <a:solidFill>
                  <a:srgbClr val="FF33CC"/>
                </a:solidFill>
                <a:effectLst>
                  <a:outerShdw blurRad="38100" dist="38100" dir="2700000" algn="tl">
                    <a:srgbClr val="000000">
                      <a:alpha val="43137"/>
                    </a:srgbClr>
                  </a:outerShdw>
                </a:effectLst>
                <a:latin typeface="Comic Sans MS" pitchFamily="66" charset="0"/>
              </a:rPr>
              <a:t>financement, soumises à visa préalable de l’expert-comptable.</a:t>
            </a:r>
            <a:endParaRPr lang="fr-FR" dirty="0">
              <a:solidFill>
                <a:srgbClr val="FF33CC"/>
              </a:solidFill>
              <a:effectLst>
                <a:outerShdw blurRad="38100" dist="38100" dir="2700000" algn="tl">
                  <a:srgbClr val="000000">
                    <a:alpha val="43137"/>
                  </a:srgbClr>
                </a:outerShdw>
              </a:effectLst>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14</a:t>
            </a:fld>
            <a:endParaRPr lang="fr-FR"/>
          </a:p>
        </p:txBody>
      </p:sp>
    </p:spTree>
    <p:extLst>
      <p:ext uri="{BB962C8B-B14F-4D97-AF65-F5344CB8AC3E}">
        <p14:creationId xmlns:p14="http://schemas.microsoft.com/office/powerpoint/2010/main" val="562860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smtClean="0">
                <a:solidFill>
                  <a:srgbClr val="FF0000"/>
                </a:solidFill>
                <a:effectLst>
                  <a:outerShdw blurRad="38100" dist="38100" dir="2700000" algn="tl">
                    <a:srgbClr val="000000">
                      <a:alpha val="43137"/>
                    </a:srgbClr>
                  </a:outerShdw>
                </a:effectLst>
                <a:latin typeface="Comic Sans MS" pitchFamily="66" charset="0"/>
              </a:rPr>
              <a:t>ENTREPRISES PUBLIQUES ET PRIVEES</a:t>
            </a:r>
            <a:br>
              <a:rPr lang="fr-FR" sz="2800" b="1" dirty="0" smtClean="0">
                <a:solidFill>
                  <a:srgbClr val="FF0000"/>
                </a:solidFill>
                <a:effectLst>
                  <a:outerShdw blurRad="38100" dist="38100" dir="2700000" algn="tl">
                    <a:srgbClr val="000000">
                      <a:alpha val="43137"/>
                    </a:srgbClr>
                  </a:outerShdw>
                </a:effectLst>
                <a:latin typeface="Comic Sans MS" pitchFamily="66" charset="0"/>
              </a:rPr>
            </a:br>
            <a:endParaRPr lang="fr-FR" sz="2800" dirty="0"/>
          </a:p>
        </p:txBody>
      </p:sp>
      <p:sp>
        <p:nvSpPr>
          <p:cNvPr id="3" name="Espace réservé du contenu 2"/>
          <p:cNvSpPr>
            <a:spLocks noGrp="1"/>
          </p:cNvSpPr>
          <p:nvPr>
            <p:ph idx="1"/>
          </p:nvPr>
        </p:nvSpPr>
        <p:spPr>
          <a:xfrm>
            <a:off x="457200" y="1124744"/>
            <a:ext cx="8229600" cy="5001419"/>
          </a:xfrm>
        </p:spPr>
        <p:txBody>
          <a:bodyPr>
            <a:normAutofit/>
          </a:bodyPr>
          <a:lstStyle/>
          <a:p>
            <a:pPr algn="just" fontAlgn="base"/>
            <a:r>
              <a:rPr lang="fr-FR" dirty="0" smtClean="0">
                <a:solidFill>
                  <a:srgbClr val="FF33CC"/>
                </a:solidFill>
                <a:effectLst>
                  <a:outerShdw blurRad="38100" dist="38100" dir="2700000" algn="tl">
                    <a:srgbClr val="000000">
                      <a:alpha val="43137"/>
                    </a:srgbClr>
                  </a:outerShdw>
                </a:effectLst>
                <a:latin typeface="Comic Sans MS" pitchFamily="66" charset="0"/>
              </a:rPr>
              <a:t>Actifs improductifs détenus par la plupart de nos entreprises. </a:t>
            </a:r>
          </a:p>
          <a:p>
            <a:pPr marL="0" indent="0" algn="just" fontAlgn="base">
              <a:buNone/>
            </a:pPr>
            <a:r>
              <a:rPr lang="fr-FR" dirty="0" smtClean="0">
                <a:latin typeface="Comic Sans MS" pitchFamily="66" charset="0"/>
              </a:rPr>
              <a:t>L’entreprise </a:t>
            </a:r>
            <a:r>
              <a:rPr lang="fr-FR" dirty="0">
                <a:latin typeface="Comic Sans MS" pitchFamily="66" charset="0"/>
              </a:rPr>
              <a:t>algérienne, publique ou privée, détient plus de 33% de plus d’actifs improductifs que les entreprises mondiales. </a:t>
            </a:r>
            <a:endParaRPr lang="fr-FR" dirty="0" smtClean="0">
              <a:latin typeface="Comic Sans MS" pitchFamily="66" charset="0"/>
            </a:endParaRPr>
          </a:p>
          <a:p>
            <a:pPr marL="0" indent="0" algn="just" fontAlgn="base">
              <a:buNone/>
            </a:pPr>
            <a:r>
              <a:rPr lang="fr-FR" dirty="0" smtClean="0">
                <a:latin typeface="Comic Sans MS" pitchFamily="66" charset="0"/>
              </a:rPr>
              <a:t>Elles </a:t>
            </a:r>
            <a:r>
              <a:rPr lang="fr-FR" dirty="0">
                <a:latin typeface="Comic Sans MS" pitchFamily="66" charset="0"/>
              </a:rPr>
              <a:t>ont même 11% de plus que les entreprises africaines.</a:t>
            </a:r>
          </a:p>
          <a:p>
            <a:pPr marL="0" indent="0" algn="just">
              <a:buNone/>
            </a:pPr>
            <a:r>
              <a:rPr lang="fr-FR" sz="2000" i="1" dirty="0" smtClean="0">
                <a:latin typeface="Comic Sans MS" pitchFamily="66" charset="0"/>
              </a:rPr>
              <a:t>On </a:t>
            </a:r>
            <a:r>
              <a:rPr lang="fr-FR" sz="2000" i="1" dirty="0">
                <a:latin typeface="Comic Sans MS" pitchFamily="66" charset="0"/>
              </a:rPr>
              <a:t>a plus d’immeubles, de terrains, d’ordinateurs, de camions, etc. que </a:t>
            </a:r>
            <a:r>
              <a:rPr lang="fr-FR" sz="2000" i="1" dirty="0" smtClean="0">
                <a:latin typeface="Comic Sans MS" pitchFamily="66" charset="0"/>
              </a:rPr>
              <a:t>nécessaire.</a:t>
            </a:r>
            <a:endParaRPr lang="fr-FR" sz="2000" i="1" dirty="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15</a:t>
            </a:fld>
            <a:endParaRPr lang="fr-FR"/>
          </a:p>
        </p:txBody>
      </p:sp>
    </p:spTree>
    <p:extLst>
      <p:ext uri="{BB962C8B-B14F-4D97-AF65-F5344CB8AC3E}">
        <p14:creationId xmlns:p14="http://schemas.microsoft.com/office/powerpoint/2010/main" val="3802856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smtClean="0">
                <a:solidFill>
                  <a:srgbClr val="FF0000"/>
                </a:solidFill>
                <a:effectLst>
                  <a:outerShdw blurRad="38100" dist="38100" dir="2700000" algn="tl">
                    <a:srgbClr val="000000">
                      <a:alpha val="43137"/>
                    </a:srgbClr>
                  </a:outerShdw>
                </a:effectLst>
                <a:latin typeface="Comic Sans MS" pitchFamily="66" charset="0"/>
              </a:rPr>
              <a:t>ENTREPRISES PUBLIQUES ET PRIVEES</a:t>
            </a:r>
            <a:endParaRPr lang="fr-FR" sz="2800" b="1"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96752"/>
            <a:ext cx="8229600" cy="4929411"/>
          </a:xfrm>
        </p:spPr>
        <p:txBody>
          <a:bodyPr>
            <a:noAutofit/>
          </a:bodyPr>
          <a:lstStyle/>
          <a:p>
            <a:pPr marL="0" indent="0" algn="just">
              <a:buNone/>
            </a:pPr>
            <a:r>
              <a:rPr lang="fr-FR" sz="1200" b="1" u="sng" dirty="0" smtClean="0">
                <a:solidFill>
                  <a:srgbClr val="FF33CC"/>
                </a:solidFill>
                <a:effectLst>
                  <a:outerShdw blurRad="38100" dist="38100" dir="2700000" algn="tl">
                    <a:srgbClr val="000000">
                      <a:alpha val="43137"/>
                    </a:srgbClr>
                  </a:outerShdw>
                </a:effectLst>
                <a:latin typeface="Comic Sans MS" pitchFamily="66" charset="0"/>
              </a:rPr>
              <a:t>Secteur public économique </a:t>
            </a:r>
            <a:r>
              <a:rPr lang="fr-FR" sz="1200" b="1" dirty="0" smtClean="0">
                <a:latin typeface="Comic Sans MS" pitchFamily="66" charset="0"/>
              </a:rPr>
              <a:t>: </a:t>
            </a:r>
          </a:p>
          <a:p>
            <a:pPr marL="0" indent="0" algn="just">
              <a:buNone/>
            </a:pPr>
            <a:r>
              <a:rPr lang="fr-FR" sz="1200" dirty="0" smtClean="0">
                <a:latin typeface="Comic Sans MS" pitchFamily="66" charset="0"/>
              </a:rPr>
              <a:t>(65</a:t>
            </a:r>
            <a:r>
              <a:rPr lang="fr-FR" sz="1200" dirty="0">
                <a:latin typeface="Comic Sans MS" pitchFamily="66" charset="0"/>
              </a:rPr>
              <a:t>) grandes entreprises publiques économiques et (390) véritables PME publiques </a:t>
            </a:r>
            <a:r>
              <a:rPr lang="fr-FR" sz="1200" dirty="0" smtClean="0">
                <a:latin typeface="Comic Sans MS" pitchFamily="66" charset="0"/>
              </a:rPr>
              <a:t>industrielles.</a:t>
            </a:r>
            <a:endParaRPr lang="fr-FR" sz="1200" dirty="0">
              <a:latin typeface="Comic Sans MS" pitchFamily="66" charset="0"/>
            </a:endParaRPr>
          </a:p>
          <a:p>
            <a:pPr marL="0" indent="0" algn="just">
              <a:buNone/>
            </a:pPr>
            <a:r>
              <a:rPr lang="fr-FR" sz="1200" dirty="0" smtClean="0">
                <a:latin typeface="Comic Sans MS" pitchFamily="66" charset="0"/>
              </a:rPr>
              <a:t>Les entreprises publiques restant encore dépendantes de la propriété de l’Etat comme actionnaire unique et des tutelles administratives</a:t>
            </a:r>
          </a:p>
          <a:p>
            <a:pPr marL="0" indent="0" algn="just">
              <a:buNone/>
            </a:pPr>
            <a:r>
              <a:rPr lang="fr-FR" sz="1200" dirty="0" smtClean="0">
                <a:latin typeface="Comic Sans MS" pitchFamily="66" charset="0"/>
              </a:rPr>
              <a:t>L'autonomie totale, devait être affichée au profit des douze groupes publics industriels, mis en place en 2016-2017.</a:t>
            </a:r>
          </a:p>
          <a:p>
            <a:pPr marL="0" indent="0" algn="just">
              <a:buNone/>
            </a:pPr>
            <a:r>
              <a:rPr lang="fr-FR" sz="1200" dirty="0">
                <a:latin typeface="Comic Sans MS" pitchFamily="66" charset="0"/>
              </a:rPr>
              <a:t>La configuration juridique de groupe en Algérie, dans le secteur public et privé, n’est en fait qu’un regroupement d’entités. </a:t>
            </a:r>
          </a:p>
          <a:p>
            <a:pPr marL="0" indent="0" algn="just">
              <a:buNone/>
            </a:pPr>
            <a:r>
              <a:rPr lang="fr-FR" sz="1200" b="1" u="sng" dirty="0" smtClean="0">
                <a:solidFill>
                  <a:srgbClr val="FF33CC"/>
                </a:solidFill>
                <a:effectLst>
                  <a:outerShdw blurRad="38100" dist="38100" dir="2700000" algn="tl">
                    <a:srgbClr val="000000">
                      <a:alpha val="43137"/>
                    </a:srgbClr>
                  </a:outerShdw>
                </a:effectLst>
                <a:latin typeface="Comic Sans MS" pitchFamily="66" charset="0"/>
              </a:rPr>
              <a:t>Secteur privé économique </a:t>
            </a:r>
            <a:r>
              <a:rPr lang="fr-FR" sz="1200" b="1" dirty="0" smtClean="0">
                <a:latin typeface="Comic Sans MS" pitchFamily="66" charset="0"/>
              </a:rPr>
              <a:t>: </a:t>
            </a:r>
          </a:p>
          <a:p>
            <a:pPr marL="0" indent="0" algn="just">
              <a:buNone/>
            </a:pPr>
            <a:r>
              <a:rPr lang="fr-FR" sz="1200" dirty="0" smtClean="0">
                <a:latin typeface="Comic Sans MS" pitchFamily="66" charset="0"/>
              </a:rPr>
              <a:t>1 </a:t>
            </a:r>
            <a:r>
              <a:rPr lang="fr-FR" sz="1200" dirty="0">
                <a:latin typeface="Comic Sans MS" pitchFamily="66" charset="0"/>
              </a:rPr>
              <a:t>022 231 entreprises privées occupent quelques 2 600 000 salariés.</a:t>
            </a:r>
          </a:p>
          <a:p>
            <a:pPr marL="0" indent="0" algn="just" fontAlgn="base">
              <a:buNone/>
            </a:pPr>
            <a:r>
              <a:rPr lang="fr-FR" sz="1200" dirty="0">
                <a:latin typeface="Comic Sans MS" pitchFamily="66" charset="0"/>
              </a:rPr>
              <a:t>Les entreprises privées en Algérie sont souvent organisées en SARL et sont gérées selon le style de management familial, n’accordant que peu d’attention à la distinction entre la famille et l’entreprise, </a:t>
            </a:r>
          </a:p>
          <a:p>
            <a:pPr marL="0" indent="0" algn="just">
              <a:buNone/>
            </a:pPr>
            <a:r>
              <a:rPr lang="fr-FR" sz="1200" dirty="0">
                <a:latin typeface="Comic Sans MS" pitchFamily="66" charset="0"/>
              </a:rPr>
              <a:t>La gouvernance familiale </a:t>
            </a:r>
            <a:r>
              <a:rPr lang="fr-FR" sz="1200" dirty="0" smtClean="0">
                <a:latin typeface="Comic Sans MS" pitchFamily="66" charset="0"/>
              </a:rPr>
              <a:t>unifie </a:t>
            </a:r>
            <a:r>
              <a:rPr lang="fr-FR" sz="1200" dirty="0">
                <a:latin typeface="Comic Sans MS" pitchFamily="66" charset="0"/>
              </a:rPr>
              <a:t>l’expression des valeurs et de la vision de </a:t>
            </a:r>
            <a:r>
              <a:rPr lang="fr-FR" sz="1200" dirty="0" smtClean="0">
                <a:latin typeface="Comic Sans MS" pitchFamily="66" charset="0"/>
              </a:rPr>
              <a:t>l’actionnaire alors que la </a:t>
            </a:r>
            <a:r>
              <a:rPr lang="fr-FR" sz="1200" dirty="0">
                <a:latin typeface="Comic Sans MS" pitchFamily="66" charset="0"/>
              </a:rPr>
              <a:t>gouvernance d’entreprise élabore la stratégie.</a:t>
            </a:r>
          </a:p>
          <a:p>
            <a:pPr marL="0" indent="0" algn="just" fontAlgn="base">
              <a:buNone/>
            </a:pPr>
            <a:r>
              <a:rPr lang="fr-FR" sz="1200" dirty="0">
                <a:latin typeface="Comic Sans MS" pitchFamily="66" charset="0"/>
              </a:rPr>
              <a:t>La structure actuelle du secteur économique </a:t>
            </a:r>
            <a:r>
              <a:rPr lang="fr-FR" sz="1200" dirty="0" smtClean="0">
                <a:latin typeface="Comic Sans MS" pitchFamily="66" charset="0"/>
              </a:rPr>
              <a:t>privé reste </a:t>
            </a:r>
            <a:r>
              <a:rPr lang="fr-FR" sz="1200" dirty="0">
                <a:latin typeface="Comic Sans MS" pitchFamily="66" charset="0"/>
              </a:rPr>
              <a:t>fort dominée par les personnes physiques qui représentent 90% (commerces et services) et seulement 10% en tant que personnes morales (sociétés).</a:t>
            </a:r>
          </a:p>
          <a:p>
            <a:pPr marL="0" indent="0" algn="just" fontAlgn="base">
              <a:buNone/>
            </a:pPr>
            <a:endParaRPr lang="fr-FR" sz="1200" dirty="0" smtClean="0">
              <a:latin typeface="Comic Sans MS" pitchFamily="66" charset="0"/>
            </a:endParaRPr>
          </a:p>
          <a:p>
            <a:pPr marL="0" indent="0" algn="just" fontAlgn="base">
              <a:buNone/>
            </a:pPr>
            <a:r>
              <a:rPr lang="fr-FR" sz="1200" dirty="0">
                <a:latin typeface="Comic Sans MS" pitchFamily="66" charset="0"/>
              </a:rPr>
              <a:t>Les chefs d'entreprises et les opérateurs économiques publics et privés sont profondément dépendants du bon de commande public et administratif.</a:t>
            </a:r>
          </a:p>
          <a:p>
            <a:pPr marL="0" indent="0" algn="just" fontAlgn="base">
              <a:buNone/>
            </a:pPr>
            <a:r>
              <a:rPr lang="fr-FR" sz="1200" i="1" dirty="0" smtClean="0">
                <a:latin typeface="Comic Sans MS" pitchFamily="66" charset="0"/>
              </a:rPr>
              <a:t>Nos </a:t>
            </a:r>
            <a:r>
              <a:rPr lang="fr-FR" sz="1200" i="1" dirty="0">
                <a:latin typeface="Comic Sans MS" pitchFamily="66" charset="0"/>
              </a:rPr>
              <a:t>entreprises privées peuvent-elles être éligibles à ouvrir leur capital social </a:t>
            </a:r>
            <a:r>
              <a:rPr lang="fr-FR" sz="1200" i="1" dirty="0" smtClean="0">
                <a:latin typeface="Comic Sans MS" pitchFamily="66" charset="0"/>
              </a:rPr>
              <a:t>?</a:t>
            </a:r>
          </a:p>
          <a:p>
            <a:pPr marL="0" indent="0" algn="just" fontAlgn="base">
              <a:buNone/>
            </a:pPr>
            <a:r>
              <a:rPr lang="fr-FR" sz="1200" b="1" dirty="0" smtClean="0">
                <a:latin typeface="Comic Sans MS" pitchFamily="66" charset="0"/>
              </a:rPr>
              <a:t>Favoriser </a:t>
            </a:r>
            <a:r>
              <a:rPr lang="fr-FR" sz="1200" b="1" dirty="0">
                <a:latin typeface="Comic Sans MS" pitchFamily="66" charset="0"/>
              </a:rPr>
              <a:t>la création d'entreprises plus viables, par la facilitation parallèle de la mutation des entreprises existantes, à majorité de statut familial, vers de véritables PME, </a:t>
            </a:r>
            <a:r>
              <a:rPr lang="fr-FR" sz="1200" dirty="0">
                <a:latin typeface="Comic Sans MS" pitchFamily="66" charset="0"/>
              </a:rPr>
              <a:t>et par l'orientation des nouvelles créations en direction de ce type de PME. </a:t>
            </a:r>
            <a:r>
              <a:rPr lang="fr-FR" sz="1200" b="1" dirty="0">
                <a:latin typeface="Comic Sans MS" pitchFamily="66" charset="0"/>
              </a:rPr>
              <a:t>Des PME à statut juridique plus compatible avec des statuts bancables.</a:t>
            </a:r>
            <a:r>
              <a:rPr lang="fr-FR" sz="1200" dirty="0">
                <a:latin typeface="Comic Sans MS" pitchFamily="66" charset="0"/>
              </a:rPr>
              <a:t> Des sociétés par actions, notamment, pour être ambitieux de vision</a:t>
            </a:r>
            <a:r>
              <a:rPr lang="fr-FR" sz="1200" dirty="0" smtClean="0">
                <a:latin typeface="Comic Sans MS" pitchFamily="66" charset="0"/>
              </a:rPr>
              <a:t>.</a:t>
            </a:r>
          </a:p>
          <a:p>
            <a:pPr algn="just"/>
            <a:r>
              <a:rPr lang="fr-FR" sz="1200" dirty="0" smtClean="0">
                <a:solidFill>
                  <a:srgbClr val="FF33CC"/>
                </a:solidFill>
                <a:effectLst>
                  <a:outerShdw blurRad="38100" dist="38100" dir="2700000" algn="tl">
                    <a:srgbClr val="000000">
                      <a:alpha val="43137"/>
                    </a:srgbClr>
                  </a:outerShdw>
                </a:effectLst>
                <a:latin typeface="Comic Sans MS" pitchFamily="66" charset="0"/>
              </a:rPr>
              <a:t>L’accompagnement de l’expert-comptable vers la bonne gouvernance</a:t>
            </a:r>
            <a:endParaRPr lang="fr-FR" sz="1200" b="1"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16</a:t>
            </a:fld>
            <a:endParaRPr lang="fr-FR"/>
          </a:p>
        </p:txBody>
      </p:sp>
    </p:spTree>
    <p:extLst>
      <p:ext uri="{BB962C8B-B14F-4D97-AF65-F5344CB8AC3E}">
        <p14:creationId xmlns:p14="http://schemas.microsoft.com/office/powerpoint/2010/main" val="35476823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b="1" dirty="0" smtClean="0">
                <a:solidFill>
                  <a:srgbClr val="FF0000"/>
                </a:solidFill>
                <a:effectLst>
                  <a:outerShdw blurRad="38100" dist="38100" dir="2700000" algn="tl">
                    <a:srgbClr val="000000">
                      <a:alpha val="43137"/>
                    </a:srgbClr>
                  </a:outerShdw>
                </a:effectLst>
                <a:latin typeface="Comic Sans MS" pitchFamily="66" charset="0"/>
              </a:rPr>
              <a:t>ENTREPRISES PUBLIQUES ET PRIVEES</a:t>
            </a:r>
            <a:endParaRPr lang="fr-FR" sz="2800" dirty="0"/>
          </a:p>
        </p:txBody>
      </p:sp>
      <p:sp>
        <p:nvSpPr>
          <p:cNvPr id="3" name="Espace réservé du contenu 2"/>
          <p:cNvSpPr>
            <a:spLocks noGrp="1"/>
          </p:cNvSpPr>
          <p:nvPr>
            <p:ph idx="1"/>
          </p:nvPr>
        </p:nvSpPr>
        <p:spPr>
          <a:xfrm>
            <a:off x="457200" y="1196752"/>
            <a:ext cx="8229600" cy="4929411"/>
          </a:xfrm>
        </p:spPr>
        <p:txBody>
          <a:bodyPr>
            <a:noAutofit/>
          </a:bodyPr>
          <a:lstStyle/>
          <a:p>
            <a:pPr marL="0" indent="0" algn="just">
              <a:buNone/>
            </a:pPr>
            <a:r>
              <a:rPr lang="fr-FR" sz="1200" dirty="0" smtClean="0">
                <a:latin typeface="Comic Sans MS" pitchFamily="66" charset="0"/>
              </a:rPr>
              <a:t>Le </a:t>
            </a:r>
            <a:r>
              <a:rPr lang="fr-FR" sz="1200" dirty="0">
                <a:latin typeface="Comic Sans MS" pitchFamily="66" charset="0"/>
              </a:rPr>
              <a:t>marché algérien a besoin de 2 000 000 de PME</a:t>
            </a:r>
          </a:p>
          <a:p>
            <a:pPr marL="0" indent="0" algn="just">
              <a:buNone/>
            </a:pPr>
            <a:r>
              <a:rPr lang="fr-FR" sz="1200" dirty="0">
                <a:latin typeface="Comic Sans MS" pitchFamily="66" charset="0"/>
              </a:rPr>
              <a:t>Les pays que nous avons toujours choisis pour nos besoins de comparaison en politiques économiques et sociales (la Chine, le Brésil, le Mexique, la Corée du Sud, l'Espagne, la Turquie et la Malaisie, etc.), ont développé, pour réduire leur pauvreté et devenir, en matière économique, des pays émergents, leurs bases industrielles lourdes suivies, ou en parallèle souvent décalé, du </a:t>
            </a:r>
            <a:r>
              <a:rPr lang="fr-FR" sz="1200" b="1" dirty="0">
                <a:latin typeface="Comic Sans MS" pitchFamily="66" charset="0"/>
              </a:rPr>
              <a:t>développement de leurs tissus de véritables </a:t>
            </a:r>
            <a:r>
              <a:rPr lang="fr-FR" sz="1200" b="1" dirty="0" smtClean="0">
                <a:latin typeface="Comic Sans MS" pitchFamily="66" charset="0"/>
              </a:rPr>
              <a:t>PME.</a:t>
            </a:r>
          </a:p>
          <a:p>
            <a:pPr marL="0" indent="0" algn="just">
              <a:buNone/>
            </a:pPr>
            <a:endParaRPr lang="fr-FR" sz="1200" b="1" dirty="0">
              <a:latin typeface="Comic Sans MS" pitchFamily="66" charset="0"/>
            </a:endParaRPr>
          </a:p>
          <a:p>
            <a:pPr marL="0" indent="0" algn="just">
              <a:buNone/>
            </a:pPr>
            <a:r>
              <a:rPr lang="fr-FR" sz="1200" b="1" dirty="0" smtClean="0">
                <a:latin typeface="Comic Sans MS" pitchFamily="66" charset="0"/>
              </a:rPr>
              <a:t>Favoriser </a:t>
            </a:r>
            <a:r>
              <a:rPr lang="fr-FR" sz="1200" b="1" dirty="0">
                <a:latin typeface="Comic Sans MS" pitchFamily="66" charset="0"/>
              </a:rPr>
              <a:t>la création d'entreprises plus viables, par la facilitation parallèle de la mutation des entreprises existantes, à majorité de statut familial, vers de véritables PME, </a:t>
            </a:r>
            <a:r>
              <a:rPr lang="fr-FR" sz="1200" dirty="0">
                <a:latin typeface="Comic Sans MS" pitchFamily="66" charset="0"/>
              </a:rPr>
              <a:t>et par l'orientation des nouvelles créations en direction de ce type de PME. </a:t>
            </a:r>
            <a:r>
              <a:rPr lang="fr-FR" sz="1200" b="1" dirty="0">
                <a:latin typeface="Comic Sans MS" pitchFamily="66" charset="0"/>
              </a:rPr>
              <a:t>Des PME à statut juridique plus compatible avec des statuts bancables.</a:t>
            </a:r>
            <a:r>
              <a:rPr lang="fr-FR" sz="1200" dirty="0">
                <a:latin typeface="Comic Sans MS" pitchFamily="66" charset="0"/>
              </a:rPr>
              <a:t> Des sociétés par actions, notamment, pour être ambitieux de vision.</a:t>
            </a:r>
          </a:p>
          <a:p>
            <a:pPr marL="0" indent="0" algn="just">
              <a:buNone/>
            </a:pPr>
            <a:endParaRPr lang="fr-FR" sz="1200" dirty="0" smtClean="0">
              <a:latin typeface="Comic Sans MS" pitchFamily="66" charset="0"/>
            </a:endParaRPr>
          </a:p>
          <a:p>
            <a:pPr marL="0" indent="0" algn="just">
              <a:buNone/>
            </a:pPr>
            <a:r>
              <a:rPr lang="fr-FR" sz="1200" dirty="0" smtClean="0">
                <a:latin typeface="Comic Sans MS" pitchFamily="66" charset="0"/>
              </a:rPr>
              <a:t>Le </a:t>
            </a:r>
            <a:r>
              <a:rPr lang="fr-FR" sz="1200" dirty="0">
                <a:latin typeface="Comic Sans MS" pitchFamily="66" charset="0"/>
              </a:rPr>
              <a:t>nouveau cadre législatif (nouvelle loi d'orientation sur le développement de la PME </a:t>
            </a:r>
            <a:r>
              <a:rPr lang="fr-FR" sz="1200" b="1" dirty="0" smtClean="0">
                <a:latin typeface="Comic Sans MS" pitchFamily="66" charset="0"/>
              </a:rPr>
              <a:t>n°2017-01 </a:t>
            </a:r>
            <a:r>
              <a:rPr lang="fr-FR" sz="1200" b="1" dirty="0">
                <a:latin typeface="Comic Sans MS" pitchFamily="66" charset="0"/>
              </a:rPr>
              <a:t>du 10 janvier </a:t>
            </a:r>
            <a:r>
              <a:rPr lang="fr-FR" sz="1200" b="1" dirty="0" smtClean="0">
                <a:latin typeface="Comic Sans MS" pitchFamily="66" charset="0"/>
              </a:rPr>
              <a:t>2017</a:t>
            </a:r>
            <a:r>
              <a:rPr lang="fr-FR" sz="1200" dirty="0" smtClean="0">
                <a:latin typeface="Comic Sans MS" pitchFamily="66" charset="0"/>
              </a:rPr>
              <a:t> </a:t>
            </a:r>
            <a:r>
              <a:rPr lang="fr-FR" sz="1200" dirty="0">
                <a:latin typeface="Comic Sans MS" pitchFamily="66" charset="0"/>
              </a:rPr>
              <a:t>apporte des aménagements à la loi de 2001, introduit, des mesures de soutien, plus adaptées aux besoins de chaque entreprise ou « soutien modulé ». Comme elle prévoit </a:t>
            </a:r>
            <a:r>
              <a:rPr lang="fr-FR" sz="1200" b="1" dirty="0">
                <a:latin typeface="Comic Sans MS" pitchFamily="66" charset="0"/>
              </a:rPr>
              <a:t>la restructuration et l'élargissement des prérogatives de l'ANDPME (l'Agence Nationale de Développement des PME</a:t>
            </a:r>
            <a:r>
              <a:rPr lang="fr-FR" sz="1200" dirty="0">
                <a:latin typeface="Comic Sans MS" pitchFamily="66" charset="0"/>
              </a:rPr>
              <a:t> avec l'introduction de deux </a:t>
            </a:r>
            <a:r>
              <a:rPr lang="fr-FR" sz="1200" dirty="0" smtClean="0">
                <a:latin typeface="Comic Sans MS" pitchFamily="66" charset="0"/>
              </a:rPr>
              <a:t>nouveautés,</a:t>
            </a:r>
            <a:endParaRPr lang="fr-FR" sz="1200" dirty="0">
              <a:latin typeface="Comic Sans MS" pitchFamily="66" charset="0"/>
            </a:endParaRPr>
          </a:p>
          <a:p>
            <a:pPr marL="0" indent="0" algn="just">
              <a:buNone/>
            </a:pPr>
            <a:r>
              <a:rPr lang="fr-FR" sz="1200" dirty="0">
                <a:latin typeface="Comic Sans MS" pitchFamily="66" charset="0"/>
              </a:rPr>
              <a:t>(a) la création d'un Fonds d'amorçage destiné à accompagner financièrement les start-up dans leurs premiers pas. Ambition qui est actuellement contrariée par les difficultés financières du pays et,</a:t>
            </a:r>
          </a:p>
          <a:p>
            <a:pPr marL="0" indent="0" algn="just">
              <a:buNone/>
            </a:pPr>
            <a:r>
              <a:rPr lang="fr-FR" sz="1200" dirty="0">
                <a:latin typeface="Comic Sans MS" pitchFamily="66" charset="0"/>
              </a:rPr>
              <a:t>(b) la création, auprès du ministère en charge de l'industrie, d'un Conseil National de concertation pour le développement de la PME, voulu comme un espace de concertation entre l'Etat et les bénéficiaires de la politique de développement des </a:t>
            </a:r>
            <a:r>
              <a:rPr lang="fr-FR" sz="1200" dirty="0" smtClean="0">
                <a:latin typeface="Comic Sans MS" pitchFamily="66" charset="0"/>
              </a:rPr>
              <a:t>PME.</a:t>
            </a:r>
          </a:p>
          <a:p>
            <a:pPr marL="0" indent="0" algn="just">
              <a:buNone/>
            </a:pPr>
            <a:r>
              <a:rPr lang="fr-FR" sz="1200" b="1" dirty="0">
                <a:solidFill>
                  <a:srgbClr val="FF0000"/>
                </a:solidFill>
                <a:latin typeface="Comic Sans MS" pitchFamily="66" charset="0"/>
              </a:rPr>
              <a:t>Choix d’un modèle économique qui s’appuie sur un climat des affaires assaini, sur la PME comme le principal moteur de la croissance, les pôles de compétitivité, la libération des initiatives et l’innovation en valorisant la recherche appliquée et la relation université-entreprise.</a:t>
            </a:r>
            <a:endParaRPr lang="fr-FR" sz="1200" dirty="0">
              <a:solidFill>
                <a:srgbClr val="FF0000"/>
              </a:solidFill>
              <a:latin typeface="Comic Sans MS" pitchFamily="66" charset="0"/>
            </a:endParaRPr>
          </a:p>
          <a:p>
            <a:pPr marL="0" indent="0" algn="just">
              <a:buNone/>
            </a:pPr>
            <a:endParaRPr lang="fr-FR" sz="1200" dirty="0">
              <a:latin typeface="Comic Sans MS" pitchFamily="66" charset="0"/>
            </a:endParaRPr>
          </a:p>
          <a:p>
            <a:pPr marL="0" indent="0" algn="just">
              <a:buNone/>
            </a:pPr>
            <a:endParaRPr lang="fr-FR" sz="1200" dirty="0">
              <a:latin typeface="Comic Sans MS" pitchFamily="66" charset="0"/>
            </a:endParaRPr>
          </a:p>
          <a:p>
            <a:pPr marL="0" indent="0" algn="just">
              <a:buNone/>
            </a:pPr>
            <a:r>
              <a:rPr lang="fr-FR" sz="1200" dirty="0">
                <a:latin typeface="Comic Sans MS" pitchFamily="66" charset="0"/>
              </a:rPr>
              <a:t> </a:t>
            </a:r>
          </a:p>
          <a:p>
            <a:pPr algn="just"/>
            <a:endParaRPr lang="fr-FR" sz="12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17</a:t>
            </a:fld>
            <a:endParaRPr lang="fr-FR"/>
          </a:p>
        </p:txBody>
      </p:sp>
    </p:spTree>
    <p:extLst>
      <p:ext uri="{BB962C8B-B14F-4D97-AF65-F5344CB8AC3E}">
        <p14:creationId xmlns:p14="http://schemas.microsoft.com/office/powerpoint/2010/main" val="2225129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8098"/>
          </a:xfrm>
        </p:spPr>
        <p:txBody>
          <a:bodyPr>
            <a:normAutofit/>
          </a:bodyPr>
          <a:lstStyle/>
          <a:p>
            <a:r>
              <a:rPr lang="fr-FR" sz="2800" cap="all" dirty="0" err="1" smtClean="0">
                <a:solidFill>
                  <a:srgbClr val="FF0000"/>
                </a:solidFill>
                <a:effectLst>
                  <a:outerShdw blurRad="38100" dist="38100" dir="2700000" algn="tl">
                    <a:srgbClr val="000000">
                      <a:alpha val="43137"/>
                    </a:srgbClr>
                  </a:outerShdw>
                </a:effectLst>
                <a:latin typeface="Comic Sans MS" pitchFamily="66" charset="0"/>
              </a:rPr>
              <a:t>Reglementation</a:t>
            </a:r>
            <a:r>
              <a:rPr lang="fr-FR" sz="2800" cap="all" dirty="0" smtClean="0">
                <a:solidFill>
                  <a:srgbClr val="FF0000"/>
                </a:solidFill>
                <a:effectLst>
                  <a:outerShdw blurRad="38100" dist="38100" dir="2700000" algn="tl">
                    <a:srgbClr val="000000">
                      <a:alpha val="43137"/>
                    </a:srgbClr>
                  </a:outerShdw>
                </a:effectLst>
                <a:latin typeface="Comic Sans MS" pitchFamily="66" charset="0"/>
              </a:rPr>
              <a:t>  Nationale</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96752"/>
            <a:ext cx="8229600" cy="5472608"/>
          </a:xfrm>
        </p:spPr>
        <p:txBody>
          <a:bodyPr>
            <a:normAutofit fontScale="325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Loi n</a:t>
            </a:r>
            <a:r>
              <a:rPr lang="fr-FR" u="sng" dirty="0">
                <a:solidFill>
                  <a:srgbClr val="FF33CC"/>
                </a:solidFill>
                <a:effectLst>
                  <a:outerShdw blurRad="38100" dist="38100" dir="2700000" algn="tl">
                    <a:srgbClr val="000000">
                      <a:alpha val="43137"/>
                    </a:srgbClr>
                  </a:outerShdw>
                </a:effectLst>
                <a:latin typeface="Comic Sans MS" pitchFamily="66" charset="0"/>
              </a:rPr>
              <a:t>° </a:t>
            </a:r>
            <a:r>
              <a:rPr lang="fr-FR" b="1" u="sng" dirty="0">
                <a:solidFill>
                  <a:srgbClr val="FF33CC"/>
                </a:solidFill>
                <a:effectLst>
                  <a:outerShdw blurRad="38100" dist="38100" dir="2700000" algn="tl">
                    <a:srgbClr val="000000">
                      <a:alpha val="43137"/>
                    </a:srgbClr>
                  </a:outerShdw>
                </a:effectLst>
                <a:latin typeface="Comic Sans MS" pitchFamily="66" charset="0"/>
              </a:rPr>
              <a:t>16-09 du 3 août 2016 relative à la promotion de l’investissement</a:t>
            </a:r>
            <a:r>
              <a:rPr lang="fr-FR" b="1" dirty="0">
                <a:latin typeface="Comic Sans MS" pitchFamily="66" charset="0"/>
              </a:rPr>
              <a:t>.</a:t>
            </a:r>
            <a:endParaRPr lang="fr-FR" dirty="0">
              <a:latin typeface="Comic Sans MS" pitchFamily="66" charset="0"/>
            </a:endParaRPr>
          </a:p>
          <a:p>
            <a:pPr marL="0" indent="0" algn="just">
              <a:buNone/>
            </a:pPr>
            <a:r>
              <a:rPr lang="fr-FR" dirty="0">
                <a:latin typeface="Comic Sans MS" pitchFamily="66" charset="0"/>
              </a:rPr>
              <a:t>Article 1er. . La présente loi a pour objet de fixer le </a:t>
            </a:r>
            <a:r>
              <a:rPr lang="fr-FR" b="1" dirty="0">
                <a:latin typeface="Comic Sans MS" pitchFamily="66" charset="0"/>
              </a:rPr>
              <a:t>régime applicable aux investissements nationaux et étrangers réalisés dans les activités économiques de production de biens et de services.</a:t>
            </a:r>
            <a:endParaRPr lang="fr-FR" dirty="0">
              <a:latin typeface="Comic Sans MS" pitchFamily="66" charset="0"/>
            </a:endParaRPr>
          </a:p>
          <a:p>
            <a:pPr marL="0" indent="0" algn="just">
              <a:buNone/>
            </a:pPr>
            <a:r>
              <a:rPr lang="fr-FR" b="1" dirty="0">
                <a:latin typeface="Comic Sans MS" pitchFamily="66" charset="0"/>
              </a:rPr>
              <a:t>Art. 2. . Il est entendu par investissement, au sens de la présente loi :</a:t>
            </a:r>
            <a:endParaRPr lang="fr-FR" dirty="0">
              <a:latin typeface="Comic Sans MS" pitchFamily="66" charset="0"/>
            </a:endParaRPr>
          </a:p>
          <a:p>
            <a:pPr marL="0" indent="0" algn="just">
              <a:buNone/>
            </a:pPr>
            <a:r>
              <a:rPr lang="fr-FR" b="1" dirty="0">
                <a:latin typeface="Comic Sans MS" pitchFamily="66" charset="0"/>
              </a:rPr>
              <a:t>1. Les acquisitions d’actifs entrant dans le cadre de création d’activités nouvelles, d’extension de capacités de production et/ou de réhabilitation ;</a:t>
            </a:r>
            <a:endParaRPr lang="fr-FR" dirty="0">
              <a:latin typeface="Comic Sans MS" pitchFamily="66" charset="0"/>
            </a:endParaRPr>
          </a:p>
          <a:p>
            <a:pPr marL="0" indent="0" algn="just">
              <a:buNone/>
            </a:pPr>
            <a:r>
              <a:rPr lang="fr-FR" b="1" dirty="0">
                <a:latin typeface="Comic Sans MS" pitchFamily="66" charset="0"/>
              </a:rPr>
              <a:t>2. Les participations dans le capital d’une société.</a:t>
            </a:r>
            <a:endParaRPr lang="fr-FR" dirty="0">
              <a:latin typeface="Comic Sans MS" pitchFamily="66" charset="0"/>
            </a:endParaRPr>
          </a:p>
          <a:p>
            <a:pPr marL="0" indent="0" algn="just">
              <a:buNone/>
            </a:pPr>
            <a:r>
              <a:rPr lang="fr-FR" dirty="0">
                <a:latin typeface="Comic Sans MS" pitchFamily="66" charset="0"/>
              </a:rPr>
              <a:t>CHAPITRE 2    </a:t>
            </a:r>
            <a:r>
              <a:rPr lang="fr-FR" b="1" dirty="0">
                <a:latin typeface="Comic Sans MS" pitchFamily="66" charset="0"/>
              </a:rPr>
              <a:t>LES AVANTAGES</a:t>
            </a:r>
            <a:endParaRPr lang="fr-FR" dirty="0">
              <a:latin typeface="Comic Sans MS" pitchFamily="66" charset="0"/>
            </a:endParaRPr>
          </a:p>
          <a:p>
            <a:pPr marL="0" indent="0" algn="just">
              <a:buNone/>
            </a:pPr>
            <a:r>
              <a:rPr lang="fr-FR" dirty="0">
                <a:latin typeface="Comic Sans MS" pitchFamily="66" charset="0"/>
              </a:rPr>
              <a:t>Art. 7. . Les avantages prévus par la présente loi, comprennent :</a:t>
            </a:r>
          </a:p>
          <a:p>
            <a:pPr marL="0" indent="0" algn="just">
              <a:buNone/>
            </a:pPr>
            <a:r>
              <a:rPr lang="fr-FR" dirty="0">
                <a:latin typeface="Comic Sans MS" pitchFamily="66" charset="0"/>
              </a:rPr>
              <a:t>. les avantages communs à tous les investissements éligibles ;</a:t>
            </a:r>
          </a:p>
          <a:p>
            <a:pPr marL="0" indent="0" algn="just">
              <a:buNone/>
            </a:pPr>
            <a:r>
              <a:rPr lang="fr-FR" dirty="0">
                <a:latin typeface="Comic Sans MS" pitchFamily="66" charset="0"/>
              </a:rPr>
              <a:t>. les avantages supplémentaires au profit des activités privilégiées et/ou créatrices d’emplois ;</a:t>
            </a:r>
          </a:p>
          <a:p>
            <a:pPr marL="0" indent="0" algn="just">
              <a:buNone/>
            </a:pPr>
            <a:r>
              <a:rPr lang="fr-FR" dirty="0">
                <a:latin typeface="Comic Sans MS" pitchFamily="66" charset="0"/>
              </a:rPr>
              <a:t>. les avantages exceptionnels au profit des investissements présentant un intérêt particulier </a:t>
            </a:r>
            <a:r>
              <a:rPr lang="fr-FR" dirty="0" smtClean="0">
                <a:latin typeface="Comic Sans MS" pitchFamily="66" charset="0"/>
              </a:rPr>
              <a:t>pour l’économie </a:t>
            </a:r>
            <a:r>
              <a:rPr lang="fr-FR" dirty="0">
                <a:latin typeface="Comic Sans MS" pitchFamily="66" charset="0"/>
              </a:rPr>
              <a:t>nationale.</a:t>
            </a:r>
          </a:p>
          <a:p>
            <a:pPr marL="0" indent="0" algn="just">
              <a:buNone/>
            </a:pPr>
            <a:r>
              <a:rPr lang="fr-FR" dirty="0">
                <a:latin typeface="Comic Sans MS" pitchFamily="66" charset="0"/>
              </a:rPr>
              <a:t>Art. 12. . Outre les incitations fiscales, parafiscales et douanières prévues par le droit commun, </a:t>
            </a:r>
            <a:r>
              <a:rPr lang="fr-FR" dirty="0" smtClean="0">
                <a:latin typeface="Comic Sans MS" pitchFamily="66" charset="0"/>
              </a:rPr>
              <a:t>les investissements </a:t>
            </a:r>
            <a:r>
              <a:rPr lang="fr-FR" dirty="0">
                <a:latin typeface="Comic Sans MS" pitchFamily="66" charset="0"/>
              </a:rPr>
              <a:t>concernés par les avantages définis à l’article 2 ci-dessus, bénéficient :</a:t>
            </a:r>
          </a:p>
          <a:p>
            <a:pPr marL="0" indent="0" algn="just">
              <a:buNone/>
            </a:pPr>
            <a:r>
              <a:rPr lang="fr-FR" b="1" dirty="0">
                <a:latin typeface="Comic Sans MS" pitchFamily="66" charset="0"/>
              </a:rPr>
              <a:t>1- Au titre de la phase de réalisation : </a:t>
            </a:r>
            <a:r>
              <a:rPr lang="fr-FR" dirty="0">
                <a:latin typeface="Comic Sans MS" pitchFamily="66" charset="0"/>
              </a:rPr>
              <a:t>tel que visé à l’article 20 ci-dessous, des avantages suivants :</a:t>
            </a:r>
          </a:p>
          <a:p>
            <a:pPr marL="0" indent="0" algn="just">
              <a:buNone/>
            </a:pPr>
            <a:r>
              <a:rPr lang="fr-FR" dirty="0">
                <a:latin typeface="Comic Sans MS" pitchFamily="66" charset="0"/>
              </a:rPr>
              <a:t>a- exonération de </a:t>
            </a:r>
            <a:r>
              <a:rPr lang="fr-FR" b="1" dirty="0">
                <a:latin typeface="Comic Sans MS" pitchFamily="66" charset="0"/>
              </a:rPr>
              <a:t>droits de douane</a:t>
            </a:r>
            <a:r>
              <a:rPr lang="fr-FR" dirty="0">
                <a:latin typeface="Comic Sans MS" pitchFamily="66" charset="0"/>
              </a:rPr>
              <a:t> pour les biens importés et </a:t>
            </a:r>
          </a:p>
          <a:p>
            <a:pPr marL="0" indent="0" algn="just">
              <a:buNone/>
            </a:pPr>
            <a:r>
              <a:rPr lang="fr-FR" dirty="0">
                <a:latin typeface="Comic Sans MS" pitchFamily="66" charset="0"/>
              </a:rPr>
              <a:t>b- </a:t>
            </a:r>
            <a:r>
              <a:rPr lang="fr-FR" b="1" dirty="0">
                <a:latin typeface="Comic Sans MS" pitchFamily="66" charset="0"/>
              </a:rPr>
              <a:t>franchise de la TVA</a:t>
            </a:r>
            <a:r>
              <a:rPr lang="fr-FR" dirty="0">
                <a:latin typeface="Comic Sans MS" pitchFamily="66" charset="0"/>
              </a:rPr>
              <a:t> pour les biens et services importés ou acquis localement </a:t>
            </a:r>
          </a:p>
          <a:p>
            <a:pPr marL="0" indent="0" algn="just">
              <a:buNone/>
            </a:pPr>
            <a:r>
              <a:rPr lang="fr-FR" dirty="0">
                <a:latin typeface="Comic Sans MS" pitchFamily="66" charset="0"/>
              </a:rPr>
              <a:t>c- exemption du droit de mutation à titre onéreux et de la taxe de publicité foncière, pour toutes les acquisitions immobilières </a:t>
            </a:r>
          </a:p>
          <a:p>
            <a:pPr marL="0" indent="0" algn="just">
              <a:buNone/>
            </a:pPr>
            <a:r>
              <a:rPr lang="fr-FR" dirty="0">
                <a:latin typeface="Comic Sans MS" pitchFamily="66" charset="0"/>
              </a:rPr>
              <a:t>d- exemption des </a:t>
            </a:r>
            <a:r>
              <a:rPr lang="fr-FR" b="1" dirty="0">
                <a:latin typeface="Comic Sans MS" pitchFamily="66" charset="0"/>
              </a:rPr>
              <a:t>droits d’enregistrement</a:t>
            </a:r>
            <a:r>
              <a:rPr lang="fr-FR" dirty="0">
                <a:latin typeface="Comic Sans MS" pitchFamily="66" charset="0"/>
              </a:rPr>
              <a:t>, de la </a:t>
            </a:r>
            <a:r>
              <a:rPr lang="fr-FR" b="1" dirty="0">
                <a:latin typeface="Comic Sans MS" pitchFamily="66" charset="0"/>
              </a:rPr>
              <a:t>taxe de publicité foncière</a:t>
            </a:r>
            <a:r>
              <a:rPr lang="fr-FR" dirty="0">
                <a:latin typeface="Comic Sans MS" pitchFamily="66" charset="0"/>
              </a:rPr>
              <a:t>, ainsi que de la rémunération domaniale portant sur les concessions des biens immobiliers bâtis et non bâtis </a:t>
            </a:r>
          </a:p>
          <a:p>
            <a:pPr marL="0" indent="0" algn="just">
              <a:buNone/>
            </a:pPr>
            <a:r>
              <a:rPr lang="fr-FR" dirty="0">
                <a:latin typeface="Comic Sans MS" pitchFamily="66" charset="0"/>
              </a:rPr>
              <a:t>e- </a:t>
            </a:r>
            <a:r>
              <a:rPr lang="fr-FR" b="1" dirty="0">
                <a:latin typeface="Comic Sans MS" pitchFamily="66" charset="0"/>
              </a:rPr>
              <a:t>abattement de 90% </a:t>
            </a:r>
            <a:r>
              <a:rPr lang="fr-FR" dirty="0">
                <a:latin typeface="Comic Sans MS" pitchFamily="66" charset="0"/>
              </a:rPr>
              <a:t>sur le montant de la redevance locative annuelle fixée par les services des domaines pendant la période de réalisation de l’investissement ;</a:t>
            </a:r>
          </a:p>
          <a:p>
            <a:pPr marL="0" indent="0" algn="just">
              <a:buNone/>
            </a:pPr>
            <a:r>
              <a:rPr lang="fr-FR" dirty="0">
                <a:latin typeface="Comic Sans MS" pitchFamily="66" charset="0"/>
              </a:rPr>
              <a:t>f- </a:t>
            </a:r>
            <a:r>
              <a:rPr lang="fr-FR" b="1" dirty="0">
                <a:latin typeface="Comic Sans MS" pitchFamily="66" charset="0"/>
              </a:rPr>
              <a:t>exonération de la taxe foncière</a:t>
            </a:r>
            <a:r>
              <a:rPr lang="fr-FR" dirty="0">
                <a:latin typeface="Comic Sans MS" pitchFamily="66" charset="0"/>
              </a:rPr>
              <a:t> sur les propriétés immobilières entrant dans le cadre de l’investissement, pour une période de dix (10) ans, à compter de la date d’acquisition ;</a:t>
            </a:r>
          </a:p>
          <a:p>
            <a:pPr marL="0" indent="0" algn="just">
              <a:buNone/>
            </a:pPr>
            <a:r>
              <a:rPr lang="fr-FR" dirty="0">
                <a:latin typeface="Comic Sans MS" pitchFamily="66" charset="0"/>
              </a:rPr>
              <a:t>g- </a:t>
            </a:r>
            <a:r>
              <a:rPr lang="fr-FR" b="1" dirty="0">
                <a:latin typeface="Comic Sans MS" pitchFamily="66" charset="0"/>
              </a:rPr>
              <a:t>exonération des droits d’enregistrement frappant les actes constitutifs de sociétés et les augmentations de capital.</a:t>
            </a:r>
            <a:endParaRPr lang="fr-FR" dirty="0">
              <a:latin typeface="Comic Sans MS" pitchFamily="66" charset="0"/>
            </a:endParaRPr>
          </a:p>
          <a:p>
            <a:pPr marL="0" indent="0" algn="just">
              <a:buNone/>
            </a:pPr>
            <a:r>
              <a:rPr lang="fr-FR" b="1" dirty="0">
                <a:latin typeface="Comic Sans MS" pitchFamily="66" charset="0"/>
              </a:rPr>
              <a:t>2- Au titre de la phase d’exploitation : </a:t>
            </a:r>
            <a:r>
              <a:rPr lang="fr-FR" dirty="0">
                <a:latin typeface="Comic Sans MS" pitchFamily="66" charset="0"/>
              </a:rPr>
              <a:t>après constat d’entrée en exploitation établi sur la base d’un procès-verbal, par les services fiscaux à la diligence de l’investisseur, pour une durée de trois (3) ans, des avantages suivants :</a:t>
            </a:r>
          </a:p>
          <a:p>
            <a:pPr marL="0" indent="0" algn="just">
              <a:buNone/>
            </a:pPr>
            <a:r>
              <a:rPr lang="fr-FR" b="1" dirty="0">
                <a:latin typeface="Comic Sans MS" pitchFamily="66" charset="0"/>
              </a:rPr>
              <a:t>a- exonération de </a:t>
            </a:r>
            <a:r>
              <a:rPr lang="fr-FR" b="1" dirty="0" err="1">
                <a:latin typeface="Comic Sans MS" pitchFamily="66" charset="0"/>
              </a:rPr>
              <a:t>l.impôt</a:t>
            </a:r>
            <a:r>
              <a:rPr lang="fr-FR" b="1" dirty="0">
                <a:latin typeface="Comic Sans MS" pitchFamily="66" charset="0"/>
              </a:rPr>
              <a:t> sur le bénéfice des sociétés (IBS) ;</a:t>
            </a:r>
            <a:endParaRPr lang="fr-FR" dirty="0">
              <a:latin typeface="Comic Sans MS" pitchFamily="66" charset="0"/>
            </a:endParaRPr>
          </a:p>
          <a:p>
            <a:pPr marL="0" indent="0" algn="just">
              <a:buNone/>
            </a:pPr>
            <a:r>
              <a:rPr lang="fr-FR" b="1" dirty="0">
                <a:latin typeface="Comic Sans MS" pitchFamily="66" charset="0"/>
              </a:rPr>
              <a:t>b- exonération de la taxe sur l’activité professionnelle (TAP) ;</a:t>
            </a:r>
            <a:endParaRPr lang="fr-FR" dirty="0">
              <a:latin typeface="Comic Sans MS" pitchFamily="66" charset="0"/>
            </a:endParaRPr>
          </a:p>
          <a:p>
            <a:pPr marL="0" indent="0" algn="just">
              <a:buNone/>
            </a:pPr>
            <a:r>
              <a:rPr lang="fr-FR" dirty="0">
                <a:latin typeface="Comic Sans MS" pitchFamily="66" charset="0"/>
              </a:rPr>
              <a:t>c- abattement de 50 % sur le montant de la redevance locative annuelle fixée par les services des domaines</a:t>
            </a:r>
            <a:r>
              <a:rPr lang="fr-FR" dirty="0" smtClean="0">
                <a:latin typeface="Comic Sans MS" pitchFamily="66" charset="0"/>
              </a:rPr>
              <a:t>.</a:t>
            </a: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18</a:t>
            </a:fld>
            <a:endParaRPr lang="fr-FR"/>
          </a:p>
        </p:txBody>
      </p:sp>
    </p:spTree>
    <p:extLst>
      <p:ext uri="{BB962C8B-B14F-4D97-AF65-F5344CB8AC3E}">
        <p14:creationId xmlns:p14="http://schemas.microsoft.com/office/powerpoint/2010/main" val="3126866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err="1" smtClean="0">
                <a:solidFill>
                  <a:srgbClr val="FF0000"/>
                </a:solidFill>
                <a:effectLst>
                  <a:outerShdw blurRad="38100" dist="38100" dir="2700000" algn="tl">
                    <a:srgbClr val="000000">
                      <a:alpha val="43137"/>
                    </a:srgbClr>
                  </a:outerShdw>
                </a:effectLst>
                <a:latin typeface="Comic Sans MS" pitchFamily="66" charset="0"/>
              </a:rPr>
              <a:t>Reglementation</a:t>
            </a:r>
            <a:r>
              <a:rPr lang="fr-FR" sz="2800" cap="all" dirty="0" smtClean="0">
                <a:solidFill>
                  <a:srgbClr val="FF0000"/>
                </a:solidFill>
                <a:effectLst>
                  <a:outerShdw blurRad="38100" dist="38100" dir="2700000" algn="tl">
                    <a:srgbClr val="000000">
                      <a:alpha val="43137"/>
                    </a:srgbClr>
                  </a:outerShdw>
                </a:effectLst>
                <a:latin typeface="Comic Sans MS" pitchFamily="66" charset="0"/>
              </a:rPr>
              <a:t>  Nationale</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4785395"/>
          </a:xfrm>
        </p:spPr>
        <p:txBody>
          <a:bodyPr>
            <a:normAutofit fontScale="47500" lnSpcReduction="20000"/>
          </a:bodyPr>
          <a:lstStyle/>
          <a:p>
            <a:pPr marL="0" indent="0" algn="just">
              <a:buNone/>
            </a:pPr>
            <a:r>
              <a:rPr lang="fr-FR" b="1" dirty="0" smtClean="0">
                <a:latin typeface="Comic Sans MS" pitchFamily="66" charset="0"/>
              </a:rPr>
              <a:t>Loi </a:t>
            </a:r>
            <a:r>
              <a:rPr lang="fr-FR" b="1" dirty="0">
                <a:latin typeface="Comic Sans MS" pitchFamily="66" charset="0"/>
              </a:rPr>
              <a:t>n</a:t>
            </a:r>
            <a:r>
              <a:rPr lang="fr-FR" dirty="0">
                <a:latin typeface="Comic Sans MS" pitchFamily="66" charset="0"/>
              </a:rPr>
              <a:t>° </a:t>
            </a:r>
            <a:r>
              <a:rPr lang="fr-FR" b="1" dirty="0">
                <a:latin typeface="Comic Sans MS" pitchFamily="66" charset="0"/>
              </a:rPr>
              <a:t>17-02 du 10 janvier 2017 portant loi d’orientation sur le développement de la petite et moyenne entreprise (PME).</a:t>
            </a:r>
            <a:endParaRPr lang="fr-FR" dirty="0">
              <a:latin typeface="Comic Sans MS" pitchFamily="66" charset="0"/>
            </a:endParaRPr>
          </a:p>
          <a:p>
            <a:pPr marL="0" indent="0" algn="just">
              <a:buNone/>
            </a:pPr>
            <a:r>
              <a:rPr lang="fr-FR" dirty="0">
                <a:latin typeface="Comic Sans MS" pitchFamily="66" charset="0"/>
              </a:rPr>
              <a:t>Art. 2. . La présente loi fixe les objectifs généraux suivants :</a:t>
            </a:r>
          </a:p>
          <a:p>
            <a:pPr marL="0" indent="0" algn="just">
              <a:buNone/>
            </a:pPr>
            <a:r>
              <a:rPr lang="fr-FR" dirty="0">
                <a:latin typeface="Comic Sans MS" pitchFamily="66" charset="0"/>
              </a:rPr>
              <a:t>. l’impulsion de la croissance économique ; </a:t>
            </a:r>
          </a:p>
          <a:p>
            <a:pPr marL="0" indent="0" algn="just">
              <a:buNone/>
            </a:pPr>
            <a:r>
              <a:rPr lang="fr-FR" dirty="0">
                <a:latin typeface="Comic Sans MS" pitchFamily="66" charset="0"/>
              </a:rPr>
              <a:t>. l’amélioration de l’environnement de la PME ;</a:t>
            </a:r>
          </a:p>
          <a:p>
            <a:pPr marL="0" indent="0" algn="just">
              <a:buNone/>
            </a:pPr>
            <a:r>
              <a:rPr lang="fr-FR" dirty="0">
                <a:latin typeface="Comic Sans MS" pitchFamily="66" charset="0"/>
              </a:rPr>
              <a:t>. l’encouragement de l’émergence des PME, notamment innovantes, et leur pérennisation ;</a:t>
            </a:r>
          </a:p>
          <a:p>
            <a:pPr marL="0" indent="0" algn="just">
              <a:buNone/>
            </a:pPr>
            <a:r>
              <a:rPr lang="fr-FR" dirty="0">
                <a:latin typeface="Comic Sans MS" pitchFamily="66" charset="0"/>
              </a:rPr>
              <a:t>. l’amélioration de la compétitivité et de la capacité d’exportation des PME ;</a:t>
            </a:r>
          </a:p>
          <a:p>
            <a:pPr marL="0" indent="0" algn="just">
              <a:buNone/>
            </a:pPr>
            <a:r>
              <a:rPr lang="fr-FR" dirty="0">
                <a:latin typeface="Comic Sans MS" pitchFamily="66" charset="0"/>
              </a:rPr>
              <a:t>. la promotion de la culture entrepreneuriale ;</a:t>
            </a:r>
          </a:p>
          <a:p>
            <a:pPr marL="0" indent="0" algn="just">
              <a:buNone/>
            </a:pPr>
            <a:r>
              <a:rPr lang="fr-FR" dirty="0">
                <a:latin typeface="Comic Sans MS" pitchFamily="66" charset="0"/>
              </a:rPr>
              <a:t>. l’amélioration du taux </a:t>
            </a:r>
            <a:r>
              <a:rPr lang="fr-FR" dirty="0" smtClean="0">
                <a:latin typeface="Comic Sans MS" pitchFamily="66" charset="0"/>
              </a:rPr>
              <a:t>d'intégration </a:t>
            </a:r>
            <a:r>
              <a:rPr lang="fr-FR" dirty="0">
                <a:latin typeface="Comic Sans MS" pitchFamily="66" charset="0"/>
              </a:rPr>
              <a:t>nationale et la promotion de la sous-traitance.</a:t>
            </a:r>
          </a:p>
          <a:p>
            <a:pPr marL="0" indent="0" algn="just">
              <a:buNone/>
            </a:pPr>
            <a:r>
              <a:rPr lang="fr-FR" dirty="0">
                <a:latin typeface="Comic Sans MS" pitchFamily="66" charset="0"/>
              </a:rPr>
              <a:t>Art. 5. . La PME est définie, quel que soit son statut juridique, comme étant une entreprise de production de biens et/ou de services :</a:t>
            </a:r>
          </a:p>
          <a:p>
            <a:pPr marL="0" indent="0" algn="just">
              <a:buNone/>
            </a:pPr>
            <a:r>
              <a:rPr lang="fr-FR" dirty="0">
                <a:latin typeface="Comic Sans MS" pitchFamily="66" charset="0"/>
              </a:rPr>
              <a:t>. employant une (1) à deux cent cinquante </a:t>
            </a:r>
            <a:r>
              <a:rPr lang="fr-FR" b="1" dirty="0">
                <a:latin typeface="Comic Sans MS" pitchFamily="66" charset="0"/>
              </a:rPr>
              <a:t>(250) personnes</a:t>
            </a:r>
            <a:r>
              <a:rPr lang="fr-FR" dirty="0">
                <a:latin typeface="Comic Sans MS" pitchFamily="66" charset="0"/>
              </a:rPr>
              <a:t> ;</a:t>
            </a:r>
          </a:p>
          <a:p>
            <a:pPr marL="0" indent="0" algn="just">
              <a:buNone/>
            </a:pPr>
            <a:r>
              <a:rPr lang="fr-FR" dirty="0">
                <a:latin typeface="Comic Sans MS" pitchFamily="66" charset="0"/>
              </a:rPr>
              <a:t>. dont le chiffre d’affaires annuel </a:t>
            </a:r>
            <a:r>
              <a:rPr lang="fr-FR" dirty="0" smtClean="0">
                <a:latin typeface="Comic Sans MS" pitchFamily="66" charset="0"/>
              </a:rPr>
              <a:t>n'excède </a:t>
            </a:r>
            <a:r>
              <a:rPr lang="fr-FR" dirty="0">
                <a:latin typeface="Comic Sans MS" pitchFamily="66" charset="0"/>
              </a:rPr>
              <a:t>pas quatre (</a:t>
            </a:r>
            <a:r>
              <a:rPr lang="fr-FR" b="1" dirty="0">
                <a:latin typeface="Comic Sans MS" pitchFamily="66" charset="0"/>
              </a:rPr>
              <a:t>4) milliards de dinars</a:t>
            </a:r>
            <a:r>
              <a:rPr lang="fr-FR" dirty="0">
                <a:latin typeface="Comic Sans MS" pitchFamily="66" charset="0"/>
              </a:rPr>
              <a:t> algériens ou dont le total du bilan annuel </a:t>
            </a:r>
            <a:r>
              <a:rPr lang="fr-FR" dirty="0" smtClean="0">
                <a:latin typeface="Comic Sans MS" pitchFamily="66" charset="0"/>
              </a:rPr>
              <a:t>n'excède </a:t>
            </a:r>
            <a:r>
              <a:rPr lang="fr-FR" dirty="0">
                <a:latin typeface="Comic Sans MS" pitchFamily="66" charset="0"/>
              </a:rPr>
              <a:t>pas un (1) milliard de dinars algériens ;</a:t>
            </a:r>
          </a:p>
          <a:p>
            <a:pPr marL="0" indent="0" algn="just">
              <a:buNone/>
            </a:pPr>
            <a:r>
              <a:rPr lang="fr-FR" dirty="0">
                <a:latin typeface="Comic Sans MS" pitchFamily="66" charset="0"/>
              </a:rPr>
              <a:t>. et qui respecte le critère d’indépendance tel que défini au point 3, ci-dessous.</a:t>
            </a:r>
          </a:p>
          <a:p>
            <a:pPr marL="0" indent="0" algn="just">
              <a:buNone/>
            </a:pPr>
            <a:r>
              <a:rPr lang="fr-FR" dirty="0">
                <a:latin typeface="Comic Sans MS" pitchFamily="66" charset="0"/>
              </a:rPr>
              <a:t>3- </a:t>
            </a:r>
            <a:r>
              <a:rPr lang="fr-FR" b="1" dirty="0">
                <a:latin typeface="Comic Sans MS" pitchFamily="66" charset="0"/>
              </a:rPr>
              <a:t>Entreprise indépendante </a:t>
            </a:r>
            <a:r>
              <a:rPr lang="fr-FR" dirty="0">
                <a:latin typeface="Comic Sans MS" pitchFamily="66" charset="0"/>
              </a:rPr>
              <a:t>: l’entreprise dont le capital </a:t>
            </a:r>
            <a:r>
              <a:rPr lang="fr-FR" dirty="0" err="1">
                <a:latin typeface="Comic Sans MS" pitchFamily="66" charset="0"/>
              </a:rPr>
              <a:t>n.est</a:t>
            </a:r>
            <a:r>
              <a:rPr lang="fr-FR" dirty="0">
                <a:latin typeface="Comic Sans MS" pitchFamily="66" charset="0"/>
              </a:rPr>
              <a:t> pas détenu à 25% et plus par une ou plusieurs autres entreprises ne correspondant pas à la définition de la PME.</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19</a:t>
            </a:fld>
            <a:endParaRPr lang="fr-FR"/>
          </a:p>
        </p:txBody>
      </p:sp>
    </p:spTree>
    <p:extLst>
      <p:ext uri="{BB962C8B-B14F-4D97-AF65-F5344CB8AC3E}">
        <p14:creationId xmlns:p14="http://schemas.microsoft.com/office/powerpoint/2010/main" val="30179697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282154"/>
          </a:xfrm>
        </p:spPr>
        <p:txBody>
          <a:bodyPr>
            <a:noAutofit/>
          </a:bodyPr>
          <a:lstStyle/>
          <a:p>
            <a:r>
              <a:rPr lang="fr-FR" sz="2000" cap="small" dirty="0" smtClean="0">
                <a:solidFill>
                  <a:srgbClr val="FF0000"/>
                </a:solidFill>
                <a:effectLst>
                  <a:outerShdw blurRad="38100" dist="38100" dir="2700000" algn="tl">
                    <a:srgbClr val="000000">
                      <a:alpha val="43137"/>
                    </a:srgbClr>
                  </a:outerShdw>
                </a:effectLst>
                <a:latin typeface="Comic Sans MS" pitchFamily="66" charset="0"/>
              </a:rPr>
              <a:t>Plénière DE CLÔTURE </a:t>
            </a:r>
            <a:br>
              <a:rPr lang="fr-FR" sz="2000" cap="small"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CONSTRUISONS ENSEMBLE </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L’ECONOMIE DE DEMAIN</a:t>
            </a:r>
            <a:r>
              <a:rPr lang="fr-FR" sz="2400" dirty="0" smtClean="0"/>
              <a:t/>
            </a:r>
            <a:br>
              <a:rPr lang="fr-FR" sz="2400" dirty="0" smtClean="0"/>
            </a:br>
            <a:endParaRPr lang="fr-FR" sz="2400" dirty="0"/>
          </a:p>
        </p:txBody>
      </p:sp>
      <p:sp>
        <p:nvSpPr>
          <p:cNvPr id="3" name="Espace réservé du contenu 2"/>
          <p:cNvSpPr>
            <a:spLocks noGrp="1"/>
          </p:cNvSpPr>
          <p:nvPr>
            <p:ph idx="1"/>
          </p:nvPr>
        </p:nvSpPr>
        <p:spPr/>
        <p:txBody>
          <a:bodyPr>
            <a:normAutofit fontScale="77500" lnSpcReduction="20000"/>
          </a:bodyPr>
          <a:lstStyle/>
          <a:p>
            <a:pPr algn="just"/>
            <a:r>
              <a:rPr lang="fr-FR" dirty="0" smtClean="0">
                <a:latin typeface="Comic Sans MS" pitchFamily="66" charset="0"/>
              </a:rPr>
              <a:t>Nouveau </a:t>
            </a:r>
            <a:r>
              <a:rPr lang="fr-FR" dirty="0">
                <a:latin typeface="Comic Sans MS" pitchFamily="66" charset="0"/>
              </a:rPr>
              <a:t>modèle économique </a:t>
            </a:r>
            <a:r>
              <a:rPr lang="fr-FR" dirty="0" smtClean="0">
                <a:latin typeface="Comic Sans MS" pitchFamily="66" charset="0"/>
              </a:rPr>
              <a:t>.</a:t>
            </a:r>
            <a:endParaRPr lang="fr-FR" dirty="0">
              <a:latin typeface="Comic Sans MS" pitchFamily="66" charset="0"/>
            </a:endParaRPr>
          </a:p>
          <a:p>
            <a:pPr algn="just"/>
            <a:r>
              <a:rPr lang="fr-FR" dirty="0">
                <a:latin typeface="Comic Sans MS" pitchFamily="66" charset="0"/>
              </a:rPr>
              <a:t>Constat </a:t>
            </a:r>
            <a:r>
              <a:rPr lang="fr-FR" dirty="0" smtClean="0">
                <a:latin typeface="Comic Sans MS" pitchFamily="66" charset="0"/>
              </a:rPr>
              <a:t>Général.</a:t>
            </a:r>
            <a:endParaRPr lang="fr-FR" dirty="0">
              <a:latin typeface="Comic Sans MS" pitchFamily="66" charset="0"/>
            </a:endParaRPr>
          </a:p>
          <a:p>
            <a:pPr algn="just"/>
            <a:r>
              <a:rPr lang="fr-FR" dirty="0" smtClean="0">
                <a:latin typeface="Comic Sans MS" pitchFamily="66" charset="0"/>
              </a:rPr>
              <a:t>Menaces.</a:t>
            </a:r>
            <a:endParaRPr lang="fr-FR" dirty="0">
              <a:latin typeface="Comic Sans MS" pitchFamily="66" charset="0"/>
            </a:endParaRPr>
          </a:p>
          <a:p>
            <a:pPr algn="just"/>
            <a:r>
              <a:rPr lang="fr-FR" dirty="0" err="1" smtClean="0">
                <a:latin typeface="Comic Sans MS" pitchFamily="66" charset="0"/>
              </a:rPr>
              <a:t>IDEs</a:t>
            </a:r>
            <a:r>
              <a:rPr lang="fr-FR" dirty="0" smtClean="0">
                <a:latin typeface="Comic Sans MS" pitchFamily="66" charset="0"/>
              </a:rPr>
              <a:t> - Investissements Directs étrangers.</a:t>
            </a:r>
            <a:endParaRPr lang="fr-FR" dirty="0">
              <a:latin typeface="Comic Sans MS" pitchFamily="66" charset="0"/>
            </a:endParaRPr>
          </a:p>
          <a:p>
            <a:pPr algn="just"/>
            <a:r>
              <a:rPr lang="fr-FR" dirty="0" smtClean="0">
                <a:latin typeface="Comic Sans MS" pitchFamily="66" charset="0"/>
              </a:rPr>
              <a:t>Avantages compétitifs et absolus.</a:t>
            </a:r>
          </a:p>
          <a:p>
            <a:pPr algn="just"/>
            <a:r>
              <a:rPr lang="fr-FR" dirty="0" smtClean="0">
                <a:latin typeface="Comic Sans MS" pitchFamily="66" charset="0"/>
              </a:rPr>
              <a:t>Perspectives économiques.</a:t>
            </a:r>
            <a:endParaRPr lang="fr-FR" dirty="0">
              <a:latin typeface="Comic Sans MS" pitchFamily="66" charset="0"/>
            </a:endParaRPr>
          </a:p>
          <a:p>
            <a:pPr algn="just"/>
            <a:r>
              <a:rPr lang="fr-FR" dirty="0">
                <a:latin typeface="Comic Sans MS" pitchFamily="66" charset="0"/>
              </a:rPr>
              <a:t>New Public Management </a:t>
            </a:r>
            <a:r>
              <a:rPr lang="fr-FR" dirty="0" smtClean="0">
                <a:latin typeface="Comic Sans MS" pitchFamily="66" charset="0"/>
              </a:rPr>
              <a:t>et Qualité </a:t>
            </a:r>
            <a:r>
              <a:rPr lang="fr-FR" dirty="0">
                <a:latin typeface="Comic Sans MS" pitchFamily="66" charset="0"/>
              </a:rPr>
              <a:t>des institutions publiques – Simplification du </a:t>
            </a:r>
            <a:r>
              <a:rPr lang="fr-FR" dirty="0" smtClean="0">
                <a:latin typeface="Comic Sans MS" pitchFamily="66" charset="0"/>
              </a:rPr>
              <a:t>droit.</a:t>
            </a:r>
            <a:endParaRPr lang="fr-FR" dirty="0">
              <a:latin typeface="Comic Sans MS" pitchFamily="66" charset="0"/>
            </a:endParaRPr>
          </a:p>
          <a:p>
            <a:pPr algn="just"/>
            <a:r>
              <a:rPr lang="fr-FR" dirty="0">
                <a:latin typeface="Comic Sans MS" pitchFamily="66" charset="0"/>
              </a:rPr>
              <a:t>Gouvernance des organisations publiques et </a:t>
            </a:r>
            <a:r>
              <a:rPr lang="fr-FR" dirty="0" smtClean="0">
                <a:latin typeface="Comic Sans MS" pitchFamily="66" charset="0"/>
              </a:rPr>
              <a:t>privées.</a:t>
            </a:r>
            <a:endParaRPr lang="fr-FR" dirty="0">
              <a:latin typeface="Comic Sans MS" pitchFamily="66" charset="0"/>
            </a:endParaRPr>
          </a:p>
          <a:p>
            <a:pPr algn="just"/>
            <a:r>
              <a:rPr lang="fr-FR" dirty="0">
                <a:latin typeface="Comic Sans MS" pitchFamily="66" charset="0"/>
              </a:rPr>
              <a:t>Gouvernance et contrôle </a:t>
            </a:r>
            <a:r>
              <a:rPr lang="fr-FR" dirty="0" smtClean="0">
                <a:latin typeface="Comic Sans MS" pitchFamily="66" charset="0"/>
              </a:rPr>
              <a:t>interne</a:t>
            </a:r>
            <a:r>
              <a:rPr lang="fr-FR" dirty="0">
                <a:latin typeface="Comic Sans MS" pitchFamily="66" charset="0"/>
              </a:rPr>
              <a:t> : Les comités </a:t>
            </a:r>
            <a:r>
              <a:rPr lang="fr-FR" dirty="0" smtClean="0">
                <a:latin typeface="Comic Sans MS" pitchFamily="66" charset="0"/>
              </a:rPr>
              <a:t>d’audit. </a:t>
            </a:r>
            <a:endParaRPr lang="fr-FR" dirty="0">
              <a:latin typeface="Comic Sans MS" pitchFamily="66" charset="0"/>
            </a:endParaRPr>
          </a:p>
          <a:p>
            <a:pPr algn="just"/>
            <a:r>
              <a:rPr lang="fr-FR" dirty="0">
                <a:latin typeface="Comic Sans MS" pitchFamily="66" charset="0"/>
              </a:rPr>
              <a:t>Le rôle de </a:t>
            </a:r>
            <a:r>
              <a:rPr lang="fr-FR" dirty="0" smtClean="0">
                <a:latin typeface="Comic Sans MS" pitchFamily="66" charset="0"/>
              </a:rPr>
              <a:t>l’expert-comptable.</a:t>
            </a:r>
            <a:endParaRPr lang="fr-FR" dirty="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a:t>
            </a:fld>
            <a:endParaRPr lang="fr-FR"/>
          </a:p>
        </p:txBody>
      </p:sp>
    </p:spTree>
    <p:extLst>
      <p:ext uri="{BB962C8B-B14F-4D97-AF65-F5344CB8AC3E}">
        <p14:creationId xmlns:p14="http://schemas.microsoft.com/office/powerpoint/2010/main" val="2444967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a:solidFill>
                  <a:srgbClr val="FF0000"/>
                </a:solidFill>
                <a:effectLst>
                  <a:outerShdw blurRad="38100" dist="38100" dir="2700000" algn="tl">
                    <a:srgbClr val="000000">
                      <a:alpha val="43137"/>
                    </a:srgbClr>
                  </a:outerShdw>
                </a:effectLst>
                <a:latin typeface="Comic Sans MS" pitchFamily="66" charset="0"/>
              </a:rPr>
              <a:t>New Public </a:t>
            </a:r>
            <a:r>
              <a:rPr lang="fr-FR" sz="2800" cap="all" dirty="0" smtClean="0">
                <a:solidFill>
                  <a:srgbClr val="FF0000"/>
                </a:solidFill>
                <a:effectLst>
                  <a:outerShdw blurRad="38100" dist="38100" dir="2700000" algn="tl">
                    <a:srgbClr val="000000">
                      <a:alpha val="43137"/>
                    </a:srgbClr>
                  </a:outerShdw>
                </a:effectLst>
                <a:latin typeface="Comic Sans MS" pitchFamily="66" charset="0"/>
              </a:rPr>
              <a:t>Management</a:t>
            </a:r>
            <a:endParaRPr lang="fr-FR" sz="2800" cap="all" dirty="0">
              <a:solidFill>
                <a:srgbClr val="FF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457200" y="1268760"/>
            <a:ext cx="8229600" cy="4857403"/>
          </a:xfrm>
        </p:spPr>
        <p:txBody>
          <a:bodyPr>
            <a:noAutofit/>
          </a:bodyPr>
          <a:lstStyle/>
          <a:p>
            <a:pPr marL="0" indent="0" algn="just">
              <a:buNone/>
            </a:pPr>
            <a:r>
              <a:rPr lang="fr-FR" sz="1200" dirty="0">
                <a:latin typeface="Comic Sans MS" pitchFamily="66" charset="0"/>
              </a:rPr>
              <a:t>Une obligation de rendre des comptes à propos de l’exécution de responsabilités envers ceux qui ont octroyé ces responsabilités.</a:t>
            </a:r>
          </a:p>
          <a:p>
            <a:pPr marL="0" indent="0" algn="just">
              <a:buNone/>
            </a:pPr>
            <a:r>
              <a:rPr lang="fr-FR" sz="1200" dirty="0" smtClean="0">
                <a:latin typeface="Comic Sans MS" pitchFamily="66" charset="0"/>
              </a:rPr>
              <a:t>Mise </a:t>
            </a:r>
            <a:r>
              <a:rPr lang="fr-FR" sz="1200" dirty="0">
                <a:latin typeface="Comic Sans MS" pitchFamily="66" charset="0"/>
              </a:rPr>
              <a:t>en application d'un </a:t>
            </a:r>
            <a:r>
              <a:rPr lang="fr-FR" sz="1200" b="1" dirty="0">
                <a:latin typeface="Comic Sans MS" pitchFamily="66" charset="0"/>
              </a:rPr>
              <a:t>nouveau système de gestion de budget</a:t>
            </a:r>
            <a:r>
              <a:rPr lang="fr-FR" sz="1200" dirty="0">
                <a:latin typeface="Comic Sans MS" pitchFamily="66" charset="0"/>
              </a:rPr>
              <a:t> qui se fera désormais </a:t>
            </a:r>
            <a:r>
              <a:rPr lang="fr-FR" sz="1200" b="1" dirty="0">
                <a:latin typeface="Comic Sans MS" pitchFamily="66" charset="0"/>
              </a:rPr>
              <a:t>sur la base «des objectifs» et des «performances»</a:t>
            </a:r>
            <a:r>
              <a:rPr lang="fr-FR" sz="1200" dirty="0">
                <a:latin typeface="Comic Sans MS" pitchFamily="66" charset="0"/>
              </a:rPr>
              <a:t>, et ce pour déterminer </a:t>
            </a:r>
            <a:r>
              <a:rPr lang="fr-FR" sz="1200" b="1" dirty="0">
                <a:latin typeface="Comic Sans MS" pitchFamily="66" charset="0"/>
              </a:rPr>
              <a:t>les responsabilités de chaque institution ou établissement dans l'utilisation des ressources financières de l'Etat</a:t>
            </a:r>
            <a:r>
              <a:rPr lang="fr-FR" sz="1200" dirty="0" smtClean="0">
                <a:latin typeface="Comic Sans MS" pitchFamily="66" charset="0"/>
              </a:rPr>
              <a:t>.</a:t>
            </a:r>
          </a:p>
          <a:p>
            <a:pPr marL="0" indent="0" algn="just">
              <a:buNone/>
            </a:pPr>
            <a:r>
              <a:rPr lang="fr-FR" sz="1200" dirty="0">
                <a:latin typeface="Comic Sans MS" pitchFamily="66" charset="0"/>
              </a:rPr>
              <a:t> </a:t>
            </a:r>
            <a:br>
              <a:rPr lang="fr-FR" sz="1200" dirty="0">
                <a:latin typeface="Comic Sans MS" pitchFamily="66" charset="0"/>
              </a:rPr>
            </a:br>
            <a:r>
              <a:rPr lang="fr-FR" sz="1200" dirty="0">
                <a:latin typeface="Comic Sans MS" pitchFamily="66" charset="0"/>
              </a:rPr>
              <a:t/>
            </a:r>
            <a:br>
              <a:rPr lang="fr-FR" sz="1200" dirty="0">
                <a:latin typeface="Comic Sans MS" pitchFamily="66" charset="0"/>
              </a:rPr>
            </a:br>
            <a:r>
              <a:rPr lang="fr-FR" sz="1200" b="1" dirty="0" smtClean="0">
                <a:latin typeface="Comic Sans MS" pitchFamily="66" charset="0"/>
              </a:rPr>
              <a:t>- </a:t>
            </a:r>
            <a:r>
              <a:rPr lang="fr-FR" sz="1200" b="1" dirty="0">
                <a:latin typeface="Comic Sans MS" pitchFamily="66" charset="0"/>
              </a:rPr>
              <a:t>La désagrégation des organisations publiques en unités « entrepreneuriales ».</a:t>
            </a:r>
            <a:endParaRPr lang="fr-FR" sz="1200" dirty="0">
              <a:latin typeface="Comic Sans MS" pitchFamily="66" charset="0"/>
            </a:endParaRPr>
          </a:p>
          <a:p>
            <a:pPr marL="0" indent="0" algn="just">
              <a:buNone/>
            </a:pPr>
            <a:r>
              <a:rPr lang="fr-FR" sz="1200" b="1" dirty="0">
                <a:latin typeface="Comic Sans MS" pitchFamily="66" charset="0"/>
              </a:rPr>
              <a:t>- L’utilisation des méthodes managériales avérées.</a:t>
            </a:r>
            <a:endParaRPr lang="fr-FR" sz="1200" dirty="0">
              <a:latin typeface="Comic Sans MS" pitchFamily="66" charset="0"/>
            </a:endParaRPr>
          </a:p>
          <a:p>
            <a:pPr marL="0" indent="0" algn="just">
              <a:buNone/>
            </a:pPr>
            <a:r>
              <a:rPr lang="fr-FR" sz="1200" b="1" dirty="0">
                <a:latin typeface="Comic Sans MS" pitchFamily="66" charset="0"/>
              </a:rPr>
              <a:t>- L’importance accrue accordée aux standards de mesure de la performance.</a:t>
            </a:r>
            <a:endParaRPr lang="fr-FR" sz="1200" dirty="0">
              <a:latin typeface="Comic Sans MS" pitchFamily="66" charset="0"/>
            </a:endParaRPr>
          </a:p>
          <a:p>
            <a:pPr marL="0" indent="0" algn="just">
              <a:buNone/>
            </a:pPr>
            <a:r>
              <a:rPr lang="fr-FR" sz="1200" b="1" dirty="0" smtClean="0">
                <a:latin typeface="Comic Sans MS" pitchFamily="66" charset="0"/>
              </a:rPr>
              <a:t>- </a:t>
            </a:r>
            <a:r>
              <a:rPr lang="fr-FR" sz="1200" b="1" dirty="0">
                <a:latin typeface="Comic Sans MS" pitchFamily="66" charset="0"/>
              </a:rPr>
              <a:t>Le contrôle des organisations à partir de la mesure d’objectifs de production.</a:t>
            </a:r>
            <a:endParaRPr lang="fr-FR" sz="1200" dirty="0">
              <a:latin typeface="Comic Sans MS" pitchFamily="66" charset="0"/>
            </a:endParaRPr>
          </a:p>
          <a:p>
            <a:pPr marL="0" indent="0" algn="just">
              <a:buNone/>
            </a:pPr>
            <a:endParaRPr lang="fr-FR" sz="1200" b="1" dirty="0" smtClean="0">
              <a:latin typeface="Comic Sans MS" pitchFamily="66" charset="0"/>
            </a:endParaRPr>
          </a:p>
          <a:p>
            <a:pPr marL="0" indent="0" algn="just">
              <a:buNone/>
            </a:pPr>
            <a:r>
              <a:rPr lang="fr-FR" sz="1200" b="1" dirty="0" smtClean="0">
                <a:latin typeface="Comic Sans MS" pitchFamily="66" charset="0"/>
              </a:rPr>
              <a:t>Séparation </a:t>
            </a:r>
            <a:r>
              <a:rPr lang="fr-FR" sz="1200" b="1" dirty="0">
                <a:latin typeface="Comic Sans MS" pitchFamily="66" charset="0"/>
              </a:rPr>
              <a:t>entre le décideur et l'exécutant. Le politique fixe les objectifs, les organisations publiques cherchent librement à les atteindre ;</a:t>
            </a:r>
            <a:endParaRPr lang="fr-FR" sz="1200" dirty="0">
              <a:latin typeface="Comic Sans MS" pitchFamily="66" charset="0"/>
            </a:endParaRPr>
          </a:p>
          <a:p>
            <a:pPr marL="0" indent="0" algn="just">
              <a:buNone/>
            </a:pPr>
            <a:r>
              <a:rPr lang="fr-FR" sz="1200" b="1" dirty="0">
                <a:latin typeface="Comic Sans MS" pitchFamily="66" charset="0"/>
              </a:rPr>
              <a:t>Remplacement des procédures hiérarchisées par des procédures contractuelles ou semi-contractuelles (fixation d'objectifs, contrats de prestation)</a:t>
            </a:r>
            <a:r>
              <a:rPr lang="fr-FR" sz="1200" dirty="0">
                <a:latin typeface="Comic Sans MS" pitchFamily="66" charset="0"/>
              </a:rPr>
              <a:t> ;</a:t>
            </a:r>
          </a:p>
          <a:p>
            <a:pPr marL="0" indent="0" algn="just">
              <a:buNone/>
            </a:pPr>
            <a:r>
              <a:rPr lang="fr-FR" sz="1200" dirty="0" smtClean="0">
                <a:latin typeface="Comic Sans MS" pitchFamily="66" charset="0"/>
              </a:rPr>
              <a:t>Les </a:t>
            </a:r>
            <a:r>
              <a:rPr lang="fr-FR" sz="1200" dirty="0">
                <a:latin typeface="Comic Sans MS" pitchFamily="66" charset="0"/>
              </a:rPr>
              <a:t>employés des agences cessent d'être des </a:t>
            </a:r>
            <a:r>
              <a:rPr lang="fr-FR" sz="1200" u="sng" dirty="0">
                <a:latin typeface="Comic Sans MS" pitchFamily="66" charset="0"/>
                <a:hlinkClick r:id="rId2" tooltip="Fonctionnaire"/>
              </a:rPr>
              <a:t>fonctionnaires</a:t>
            </a:r>
            <a:r>
              <a:rPr lang="fr-FR" sz="1200" dirty="0">
                <a:latin typeface="Comic Sans MS" pitchFamily="66" charset="0"/>
              </a:rPr>
              <a:t> statutaires. Ils sont évalués et rémunérés au mérite plutôt qu'à l'ancienneté. </a:t>
            </a:r>
          </a:p>
          <a:p>
            <a:pPr algn="just"/>
            <a:endParaRPr lang="fr-FR" sz="1200" dirty="0" smtClean="0">
              <a:latin typeface="Comic Sans MS" pitchFamily="66" charset="0"/>
            </a:endParaRPr>
          </a:p>
          <a:p>
            <a:pPr marL="0" indent="0" algn="just">
              <a:buNone/>
            </a:pPr>
            <a:r>
              <a:rPr lang="fr-FR" sz="1200" b="1" dirty="0" smtClean="0">
                <a:latin typeface="Comic Sans MS" pitchFamily="66" charset="0"/>
              </a:rPr>
              <a:t>			</a:t>
            </a:r>
            <a:r>
              <a:rPr lang="fr-FR" sz="1200" b="1" dirty="0" smtClean="0">
                <a:solidFill>
                  <a:srgbClr val="FF33CC"/>
                </a:solidFill>
                <a:effectLst>
                  <a:outerShdw blurRad="38100" dist="38100" dir="2700000" algn="tl">
                    <a:srgbClr val="000000">
                      <a:alpha val="43137"/>
                    </a:srgbClr>
                  </a:outerShdw>
                </a:effectLst>
                <a:latin typeface="Comic Sans MS" pitchFamily="66" charset="0"/>
              </a:rPr>
              <a:t>La </a:t>
            </a:r>
            <a:r>
              <a:rPr lang="fr-FR" sz="1200" b="1" dirty="0">
                <a:solidFill>
                  <a:srgbClr val="FF33CC"/>
                </a:solidFill>
                <a:effectLst>
                  <a:outerShdw blurRad="38100" dist="38100" dir="2700000" algn="tl">
                    <a:srgbClr val="000000">
                      <a:alpha val="43137"/>
                    </a:srgbClr>
                  </a:outerShdw>
                </a:effectLst>
                <a:latin typeface="Comic Sans MS" pitchFamily="66" charset="0"/>
              </a:rPr>
              <a:t>reddition de comptes en tant que concept fondateur</a:t>
            </a:r>
            <a:endParaRPr lang="fr-FR" sz="1200" dirty="0">
              <a:solidFill>
                <a:srgbClr val="FF33CC"/>
              </a:solidFill>
              <a:effectLst>
                <a:outerShdw blurRad="38100" dist="38100" dir="2700000" algn="tl">
                  <a:srgbClr val="000000">
                    <a:alpha val="43137"/>
                  </a:srgbClr>
                </a:outerShdw>
              </a:effectLst>
              <a:latin typeface="Comic Sans MS" pitchFamily="66" charset="0"/>
            </a:endParaRPr>
          </a:p>
          <a:p>
            <a:pPr algn="just"/>
            <a:endParaRPr lang="fr-FR" sz="12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20</a:t>
            </a:fld>
            <a:endParaRPr lang="fr-FR"/>
          </a:p>
        </p:txBody>
      </p:sp>
    </p:spTree>
    <p:extLst>
      <p:ext uri="{BB962C8B-B14F-4D97-AF65-F5344CB8AC3E}">
        <p14:creationId xmlns:p14="http://schemas.microsoft.com/office/powerpoint/2010/main" val="2769970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a:solidFill>
                  <a:srgbClr val="FF0000"/>
                </a:solidFill>
                <a:effectLst>
                  <a:outerShdw blurRad="38100" dist="38100" dir="2700000" algn="tl">
                    <a:srgbClr val="000000">
                      <a:alpha val="43137"/>
                    </a:srgbClr>
                  </a:outerShdw>
                </a:effectLst>
                <a:latin typeface="Comic Sans MS" pitchFamily="66" charset="0"/>
              </a:rPr>
              <a:t>New Public </a:t>
            </a:r>
            <a:r>
              <a:rPr lang="fr-FR" sz="2800" cap="all" dirty="0" smtClean="0">
                <a:solidFill>
                  <a:srgbClr val="FF0000"/>
                </a:solidFill>
                <a:effectLst>
                  <a:outerShdw blurRad="38100" dist="38100" dir="2700000" algn="tl">
                    <a:srgbClr val="000000">
                      <a:alpha val="43137"/>
                    </a:srgbClr>
                  </a:outerShdw>
                </a:effectLst>
                <a:latin typeface="Comic Sans MS" pitchFamily="66" charset="0"/>
              </a:rPr>
              <a:t>Management</a:t>
            </a:r>
            <a:endParaRPr lang="fr-FR" sz="2800" cap="all" dirty="0">
              <a:solidFill>
                <a:srgbClr val="FF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457200" y="1268760"/>
            <a:ext cx="8229600" cy="4857403"/>
          </a:xfrm>
        </p:spPr>
        <p:txBody>
          <a:bodyPr>
            <a:noAutofit/>
          </a:bodyPr>
          <a:lstStyle/>
          <a:p>
            <a:pPr marL="0" indent="0" algn="just">
              <a:buNone/>
            </a:pPr>
            <a:endParaRPr lang="fr-FR" sz="1200" dirty="0" smtClean="0">
              <a:latin typeface="Comic Sans MS" pitchFamily="66" charset="0"/>
            </a:endParaRPr>
          </a:p>
          <a:p>
            <a:pPr marL="0" indent="0" algn="just">
              <a:buNone/>
            </a:pPr>
            <a:r>
              <a:rPr lang="fr-FR" sz="1200" b="1" u="sng" dirty="0" smtClean="0">
                <a:solidFill>
                  <a:srgbClr val="FF33CC"/>
                </a:solidFill>
                <a:effectLst>
                  <a:outerShdw blurRad="38100" dist="38100" dir="2700000" algn="tl">
                    <a:srgbClr val="000000">
                      <a:alpha val="43137"/>
                    </a:srgbClr>
                  </a:outerShdw>
                </a:effectLst>
                <a:latin typeface="Comic Sans MS" pitchFamily="66" charset="0"/>
              </a:rPr>
              <a:t>Loi </a:t>
            </a:r>
            <a:r>
              <a:rPr lang="fr-FR" sz="1200" b="1" u="sng" dirty="0">
                <a:solidFill>
                  <a:srgbClr val="FF33CC"/>
                </a:solidFill>
                <a:effectLst>
                  <a:outerShdw blurRad="38100" dist="38100" dir="2700000" algn="tl">
                    <a:srgbClr val="000000">
                      <a:alpha val="43137"/>
                    </a:srgbClr>
                  </a:outerShdw>
                </a:effectLst>
                <a:latin typeface="Comic Sans MS" pitchFamily="66" charset="0"/>
              </a:rPr>
              <a:t>organique n° 18-15 du 2 septembre 2018 relative aux lois de finances</a:t>
            </a:r>
            <a:r>
              <a:rPr lang="fr-FR" sz="1200" b="1" u="sng" dirty="0" smtClean="0">
                <a:solidFill>
                  <a:srgbClr val="FF33CC"/>
                </a:solidFill>
                <a:effectLst>
                  <a:outerShdw blurRad="38100" dist="38100" dir="2700000" algn="tl">
                    <a:srgbClr val="000000">
                      <a:alpha val="43137"/>
                    </a:srgbClr>
                  </a:outerShdw>
                </a:effectLst>
                <a:latin typeface="Comic Sans MS" pitchFamily="66" charset="0"/>
              </a:rPr>
              <a:t>.</a:t>
            </a:r>
          </a:p>
          <a:p>
            <a:pPr marL="0" indent="0" algn="just">
              <a:buNone/>
            </a:pPr>
            <a:endParaRPr lang="fr-FR" sz="1200" u="sng"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sz="1200" dirty="0" smtClean="0">
                <a:latin typeface="Comic Sans MS" pitchFamily="66" charset="0"/>
              </a:rPr>
              <a:t>Art</a:t>
            </a:r>
            <a:r>
              <a:rPr lang="fr-FR" sz="1200" dirty="0">
                <a:latin typeface="Comic Sans MS" pitchFamily="66" charset="0"/>
              </a:rPr>
              <a:t>. 5. </a:t>
            </a:r>
            <a:r>
              <a:rPr lang="fr-FR" sz="1200" b="1" dirty="0">
                <a:latin typeface="Comic Sans MS" pitchFamily="66" charset="0"/>
              </a:rPr>
              <a:t>— Un cadrage budgétaire à moyen terme est arrêté chaque année par le Gouvernement sur proposition du ministre chargé des finances</a:t>
            </a:r>
            <a:r>
              <a:rPr lang="fr-FR" sz="1200" dirty="0">
                <a:latin typeface="Comic Sans MS" pitchFamily="66" charset="0"/>
              </a:rPr>
              <a:t>, </a:t>
            </a:r>
            <a:r>
              <a:rPr lang="fr-FR" sz="1200" b="1" dirty="0">
                <a:latin typeface="Comic Sans MS" pitchFamily="66" charset="0"/>
              </a:rPr>
              <a:t>au début de la procédure de préparation des lois de finances.</a:t>
            </a:r>
            <a:r>
              <a:rPr lang="fr-FR" sz="1200" dirty="0">
                <a:latin typeface="Comic Sans MS" pitchFamily="66" charset="0"/>
              </a:rPr>
              <a:t> Il détermine, </a:t>
            </a:r>
            <a:r>
              <a:rPr lang="fr-FR" sz="1200" b="1" dirty="0">
                <a:latin typeface="Comic Sans MS" pitchFamily="66" charset="0"/>
              </a:rPr>
              <a:t>pour l’année à venir, ainsi que les deux années suivantes, les prévisions de recettes, de dépenses et du solde du budget de l’Etat, ainsi que, le cas échéant, l’endettement de l’Etat.</a:t>
            </a:r>
            <a:endParaRPr lang="fr-FR" sz="1200" dirty="0">
              <a:latin typeface="Comic Sans MS" pitchFamily="66" charset="0"/>
            </a:endParaRPr>
          </a:p>
          <a:p>
            <a:pPr marL="0" indent="0" algn="just">
              <a:buNone/>
            </a:pPr>
            <a:r>
              <a:rPr lang="fr-FR" sz="1200" dirty="0">
                <a:latin typeface="Comic Sans MS" pitchFamily="66" charset="0"/>
              </a:rPr>
              <a:t>Ce </a:t>
            </a:r>
            <a:r>
              <a:rPr lang="fr-FR" sz="1200" b="1" dirty="0">
                <a:latin typeface="Comic Sans MS" pitchFamily="66" charset="0"/>
              </a:rPr>
              <a:t>cadrage budgétaire à moyen terme « CBMT »</a:t>
            </a:r>
            <a:r>
              <a:rPr lang="fr-FR" sz="1200" dirty="0">
                <a:latin typeface="Comic Sans MS" pitchFamily="66" charset="0"/>
              </a:rPr>
              <a:t> peut être réajusté au cours de la préparation du projet de loi de finances de l’année.</a:t>
            </a:r>
          </a:p>
          <a:p>
            <a:pPr marL="0" indent="0" algn="just">
              <a:buNone/>
            </a:pPr>
            <a:r>
              <a:rPr lang="fr-FR" sz="1200" b="1" dirty="0" smtClean="0">
                <a:latin typeface="Comic Sans MS" pitchFamily="66" charset="0"/>
              </a:rPr>
              <a:t>Art</a:t>
            </a:r>
            <a:r>
              <a:rPr lang="fr-FR" sz="1200" b="1" dirty="0">
                <a:latin typeface="Comic Sans MS" pitchFamily="66" charset="0"/>
              </a:rPr>
              <a:t>. 9. — Aucune disposition ne peut être insérée dans les lois de finances si elle n’entre pas dans l’objet de ces lois.</a:t>
            </a:r>
            <a:endParaRPr lang="fr-FR" sz="1200" dirty="0">
              <a:latin typeface="Comic Sans MS" pitchFamily="66" charset="0"/>
            </a:endParaRPr>
          </a:p>
          <a:p>
            <a:pPr marL="0" indent="0" algn="just">
              <a:buNone/>
            </a:pPr>
            <a:r>
              <a:rPr lang="fr-FR" sz="1200" b="1" dirty="0" smtClean="0">
                <a:latin typeface="Comic Sans MS" pitchFamily="66" charset="0"/>
              </a:rPr>
              <a:t>Des </a:t>
            </a:r>
            <a:r>
              <a:rPr lang="fr-FR" sz="1200" b="1" dirty="0">
                <a:latin typeface="Comic Sans MS" pitchFamily="66" charset="0"/>
              </a:rPr>
              <a:t>comptes de l’Etat</a:t>
            </a:r>
            <a:endParaRPr lang="fr-FR" sz="1200" dirty="0">
              <a:latin typeface="Comic Sans MS" pitchFamily="66" charset="0"/>
            </a:endParaRPr>
          </a:p>
          <a:p>
            <a:pPr marL="0" indent="0" algn="just">
              <a:buNone/>
            </a:pPr>
            <a:r>
              <a:rPr lang="fr-FR" sz="1200" b="1" dirty="0" smtClean="0">
                <a:latin typeface="Comic Sans MS" pitchFamily="66" charset="0"/>
              </a:rPr>
              <a:t>Art</a:t>
            </a:r>
            <a:r>
              <a:rPr lang="fr-FR" sz="1200" b="1" dirty="0">
                <a:latin typeface="Comic Sans MS" pitchFamily="66" charset="0"/>
              </a:rPr>
              <a:t>. 65. — L’Etat tient une comptabilité budgétaire qui se décompose en comptabilité des engagements et en comptabilité des recettes et des dépenses budgétaires fondée sur le principe de la comptabilité de caisse.</a:t>
            </a:r>
            <a:endParaRPr lang="fr-FR" sz="1200" dirty="0">
              <a:latin typeface="Comic Sans MS" pitchFamily="66" charset="0"/>
            </a:endParaRPr>
          </a:p>
          <a:p>
            <a:pPr marL="0" indent="0" algn="just">
              <a:buNone/>
            </a:pPr>
            <a:r>
              <a:rPr lang="fr-FR" sz="1200" b="1" dirty="0">
                <a:latin typeface="Comic Sans MS" pitchFamily="66" charset="0"/>
              </a:rPr>
              <a:t>L’Etat tient également une comptabilité générale de l’ensemble de ses opérations, fondée sur le principe de la constatation des droits et obligations.</a:t>
            </a:r>
            <a:endParaRPr lang="fr-FR" sz="1200" dirty="0">
              <a:latin typeface="Comic Sans MS" pitchFamily="66" charset="0"/>
            </a:endParaRPr>
          </a:p>
          <a:p>
            <a:pPr marL="0" indent="0" algn="just">
              <a:buNone/>
            </a:pPr>
            <a:r>
              <a:rPr lang="fr-FR" sz="1200" b="1" dirty="0">
                <a:latin typeface="Comic Sans MS" pitchFamily="66" charset="0"/>
              </a:rPr>
              <a:t>Il met en œuvre une comptabilité d’analyse des coûts destinée à analyser les coûts des différentes actions engagées dans le cadre des programmes.</a:t>
            </a:r>
            <a:endParaRPr lang="fr-FR" sz="1200" dirty="0">
              <a:latin typeface="Comic Sans MS" pitchFamily="66" charset="0"/>
            </a:endParaRPr>
          </a:p>
          <a:p>
            <a:pPr marL="0" indent="0" algn="just">
              <a:buNone/>
            </a:pPr>
            <a:r>
              <a:rPr lang="fr-FR" sz="1200" b="1" dirty="0">
                <a:latin typeface="Comic Sans MS" pitchFamily="66" charset="0"/>
              </a:rPr>
              <a:t>Les comptes de l’Etat doivent être réguliers, sincères et refléter de manière fidèle son patrimoine et sa situation financière.</a:t>
            </a:r>
            <a:endParaRPr lang="fr-FR" sz="1200" dirty="0">
              <a:latin typeface="Comic Sans MS" pitchFamily="66" charset="0"/>
            </a:endParaRPr>
          </a:p>
          <a:p>
            <a:pPr marL="0" indent="0" algn="just">
              <a:buNone/>
            </a:pPr>
            <a:r>
              <a:rPr lang="fr-FR" sz="1200" dirty="0">
                <a:latin typeface="Comic Sans MS" pitchFamily="66" charset="0"/>
              </a:rPr>
              <a:t> </a:t>
            </a:r>
          </a:p>
          <a:p>
            <a:pPr marL="0" indent="0" algn="just">
              <a:buNone/>
            </a:pPr>
            <a:r>
              <a:rPr lang="fr-FR" sz="1200" dirty="0">
                <a:latin typeface="Comic Sans MS" pitchFamily="66" charset="0"/>
              </a:rPr>
              <a:t> </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21</a:t>
            </a:fld>
            <a:endParaRPr lang="fr-FR"/>
          </a:p>
        </p:txBody>
      </p:sp>
    </p:spTree>
    <p:extLst>
      <p:ext uri="{BB962C8B-B14F-4D97-AF65-F5344CB8AC3E}">
        <p14:creationId xmlns:p14="http://schemas.microsoft.com/office/powerpoint/2010/main" val="2029273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des organisations</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268760"/>
            <a:ext cx="8229600" cy="5400600"/>
          </a:xfrm>
        </p:spPr>
        <p:txBody>
          <a:bodyPr>
            <a:noAutofit/>
          </a:bodyPr>
          <a:lstStyle/>
          <a:p>
            <a:pPr algn="just"/>
            <a:r>
              <a:rPr lang="fr-FR" sz="1600" b="1" u="sng" dirty="0">
                <a:solidFill>
                  <a:srgbClr val="FF33CC"/>
                </a:solidFill>
                <a:effectLst>
                  <a:outerShdw blurRad="38100" dist="38100" dir="2700000" algn="tl">
                    <a:srgbClr val="000000">
                      <a:alpha val="43137"/>
                    </a:srgbClr>
                  </a:outerShdw>
                </a:effectLst>
                <a:latin typeface="Comic Sans MS" pitchFamily="66" charset="0"/>
              </a:rPr>
              <a:t>Gouvernance</a:t>
            </a:r>
            <a:endParaRPr lang="fr-FR" sz="1600"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sz="1200" dirty="0">
                <a:latin typeface="Comic Sans MS" pitchFamily="66" charset="0"/>
              </a:rPr>
              <a:t>Un mot presque nouveau a fait son apparition, la </a:t>
            </a:r>
            <a:r>
              <a:rPr lang="fr-FR" sz="1200" b="1" dirty="0">
                <a:latin typeface="Comic Sans MS" pitchFamily="66" charset="0"/>
              </a:rPr>
              <a:t>« gouvernance ».</a:t>
            </a:r>
            <a:endParaRPr lang="fr-FR" sz="1200" dirty="0">
              <a:latin typeface="Comic Sans MS" pitchFamily="66" charset="0"/>
            </a:endParaRPr>
          </a:p>
          <a:p>
            <a:pPr marL="0" indent="0" algn="just">
              <a:buNone/>
            </a:pPr>
            <a:r>
              <a:rPr lang="fr-FR" sz="1200" dirty="0">
                <a:latin typeface="Comic Sans MS" pitchFamily="66" charset="0"/>
              </a:rPr>
              <a:t>La gouvernance concerne indifféremment l’État, les entreprises, les associations.</a:t>
            </a:r>
          </a:p>
          <a:p>
            <a:pPr marL="0" indent="0" algn="just">
              <a:buNone/>
            </a:pPr>
            <a:r>
              <a:rPr lang="fr-FR" sz="1200" b="1" dirty="0">
                <a:latin typeface="Comic Sans MS" pitchFamily="66" charset="0"/>
              </a:rPr>
              <a:t>L’histoire du mot « gouvernance</a:t>
            </a:r>
            <a:endParaRPr lang="fr-FR" sz="1200" dirty="0">
              <a:latin typeface="Comic Sans MS" pitchFamily="66" charset="0"/>
            </a:endParaRPr>
          </a:p>
          <a:p>
            <a:pPr marL="0" indent="0" algn="just">
              <a:buNone/>
            </a:pPr>
            <a:r>
              <a:rPr lang="fr-FR" sz="1200" dirty="0" smtClean="0">
                <a:latin typeface="Comic Sans MS" pitchFamily="66" charset="0"/>
              </a:rPr>
              <a:t>Souvent présentée comme un phénomène nouveau né aux </a:t>
            </a:r>
            <a:r>
              <a:rPr lang="fr-FR" sz="1200" dirty="0" err="1" smtClean="0">
                <a:latin typeface="Comic Sans MS" pitchFamily="66" charset="0"/>
              </a:rPr>
              <a:t>États-Uni</a:t>
            </a:r>
            <a:r>
              <a:rPr lang="fr-FR" sz="1200" dirty="0" smtClean="0">
                <a:latin typeface="Comic Sans MS" pitchFamily="66" charset="0"/>
              </a:rPr>
              <a:t>, le </a:t>
            </a:r>
            <a:r>
              <a:rPr lang="fr-FR" sz="1200" dirty="0">
                <a:latin typeface="Comic Sans MS" pitchFamily="66" charset="0"/>
              </a:rPr>
              <a:t>mot provient du </a:t>
            </a:r>
            <a:r>
              <a:rPr lang="fr-FR" sz="1200" b="1" dirty="0">
                <a:latin typeface="Comic Sans MS" pitchFamily="66" charset="0"/>
              </a:rPr>
              <a:t>grec « </a:t>
            </a:r>
            <a:r>
              <a:rPr lang="fr-FR" sz="1200" b="1" dirty="0" err="1" smtClean="0">
                <a:latin typeface="Comic Sans MS" pitchFamily="66" charset="0"/>
              </a:rPr>
              <a:t>kubernan</a:t>
            </a:r>
            <a:r>
              <a:rPr lang="fr-FR" sz="1200" b="1" dirty="0" smtClean="0">
                <a:latin typeface="Comic Sans MS" pitchFamily="66" charset="0"/>
              </a:rPr>
              <a:t> </a:t>
            </a:r>
            <a:r>
              <a:rPr lang="fr-FR" sz="1200" b="1" dirty="0">
                <a:latin typeface="Comic Sans MS" pitchFamily="66" charset="0"/>
              </a:rPr>
              <a:t>»</a:t>
            </a:r>
            <a:r>
              <a:rPr lang="fr-FR" sz="1200" dirty="0">
                <a:latin typeface="Comic Sans MS" pitchFamily="66" charset="0"/>
              </a:rPr>
              <a:t> : </a:t>
            </a:r>
            <a:r>
              <a:rPr lang="fr-FR" sz="1200" b="1" dirty="0">
                <a:latin typeface="Comic Sans MS" pitchFamily="66" charset="0"/>
              </a:rPr>
              <a:t>piloter un char ou un </a:t>
            </a:r>
            <a:r>
              <a:rPr lang="fr-FR" sz="1200" b="1" dirty="0" smtClean="0">
                <a:latin typeface="Comic Sans MS" pitchFamily="66" charset="0"/>
              </a:rPr>
              <a:t>navire</a:t>
            </a:r>
            <a:r>
              <a:rPr lang="fr-FR" sz="1200" dirty="0" smtClean="0">
                <a:latin typeface="Comic Sans MS" pitchFamily="66" charset="0"/>
              </a:rPr>
              <a:t>. </a:t>
            </a:r>
          </a:p>
          <a:p>
            <a:pPr marL="0" indent="0" algn="just">
              <a:buNone/>
            </a:pPr>
            <a:r>
              <a:rPr lang="fr-FR" sz="1200" b="1" dirty="0" smtClean="0">
                <a:latin typeface="Comic Sans MS" pitchFamily="66" charset="0"/>
              </a:rPr>
              <a:t>Le </a:t>
            </a:r>
            <a:r>
              <a:rPr lang="fr-FR" sz="1200" b="1" dirty="0">
                <a:latin typeface="Comic Sans MS" pitchFamily="66" charset="0"/>
              </a:rPr>
              <a:t>grec « </a:t>
            </a:r>
            <a:r>
              <a:rPr lang="fr-FR" sz="1200" b="1" i="1" dirty="0" err="1">
                <a:latin typeface="Comic Sans MS" pitchFamily="66" charset="0"/>
              </a:rPr>
              <a:t>kubernan</a:t>
            </a:r>
            <a:r>
              <a:rPr lang="fr-FR" sz="1200" b="1" i="1" dirty="0">
                <a:latin typeface="Comic Sans MS" pitchFamily="66" charset="0"/>
              </a:rPr>
              <a:t> </a:t>
            </a:r>
            <a:r>
              <a:rPr lang="fr-FR" sz="1200" b="1" dirty="0">
                <a:latin typeface="Comic Sans MS" pitchFamily="66" charset="0"/>
              </a:rPr>
              <a:t>» s’est transformé en latin en « </a:t>
            </a:r>
            <a:r>
              <a:rPr lang="fr-FR" sz="1200" b="1" i="1" dirty="0" err="1">
                <a:latin typeface="Comic Sans MS" pitchFamily="66" charset="0"/>
              </a:rPr>
              <a:t>gubernare</a:t>
            </a:r>
            <a:r>
              <a:rPr lang="fr-FR" sz="1200" b="1" i="1" dirty="0">
                <a:latin typeface="Comic Sans MS" pitchFamily="66" charset="0"/>
              </a:rPr>
              <a:t> </a:t>
            </a:r>
            <a:r>
              <a:rPr lang="fr-FR" sz="1200" b="1" dirty="0">
                <a:latin typeface="Comic Sans MS" pitchFamily="66" charset="0"/>
              </a:rPr>
              <a:t>» qui désignait de manière plus précise le gouvernement des hommes.</a:t>
            </a:r>
            <a:endParaRPr lang="fr-FR" sz="1200" dirty="0">
              <a:latin typeface="Comic Sans MS" pitchFamily="66" charset="0"/>
            </a:endParaRPr>
          </a:p>
          <a:p>
            <a:pPr marL="0" indent="0" algn="just">
              <a:buNone/>
            </a:pPr>
            <a:r>
              <a:rPr lang="fr-FR" sz="1200" b="1" dirty="0">
                <a:latin typeface="Comic Sans MS" pitchFamily="66" charset="0"/>
              </a:rPr>
              <a:t>« </a:t>
            </a:r>
            <a:r>
              <a:rPr lang="fr-FR" sz="1200" b="1" dirty="0" err="1">
                <a:latin typeface="Comic Sans MS" pitchFamily="66" charset="0"/>
              </a:rPr>
              <a:t>kubernan</a:t>
            </a:r>
            <a:r>
              <a:rPr lang="fr-FR" sz="1200" b="1" dirty="0">
                <a:latin typeface="Comic Sans MS" pitchFamily="66" charset="0"/>
              </a:rPr>
              <a:t> » a donné le préfixe « cyber », fondement de la cybernétique. Comme l’a précisé Platon, la cybernétique concerne l’ensemble des processus d’action mis en </a:t>
            </a:r>
            <a:r>
              <a:rPr lang="fr-FR" sz="1200" b="1" dirty="0" err="1">
                <a:latin typeface="Comic Sans MS" pitchFamily="66" charset="0"/>
              </a:rPr>
              <a:t>oeuvre</a:t>
            </a:r>
            <a:r>
              <a:rPr lang="fr-FR" sz="1200" b="1" dirty="0">
                <a:latin typeface="Comic Sans MS" pitchFamily="66" charset="0"/>
              </a:rPr>
              <a:t> pour atteindre un but.</a:t>
            </a:r>
            <a:endParaRPr lang="fr-FR" sz="1200" dirty="0">
              <a:latin typeface="Comic Sans MS" pitchFamily="66" charset="0"/>
            </a:endParaRPr>
          </a:p>
          <a:p>
            <a:pPr marL="0" indent="0" algn="just">
              <a:buNone/>
            </a:pPr>
            <a:endParaRPr lang="fr-FR" sz="1200" dirty="0" smtClean="0">
              <a:latin typeface="Comic Sans MS" pitchFamily="66" charset="0"/>
            </a:endParaRPr>
          </a:p>
          <a:p>
            <a:pPr marL="0" indent="0" algn="just">
              <a:buNone/>
            </a:pPr>
            <a:r>
              <a:rPr lang="fr-FR" sz="1200" dirty="0" smtClean="0">
                <a:latin typeface="Comic Sans MS" pitchFamily="66" charset="0"/>
              </a:rPr>
              <a:t>Le </a:t>
            </a:r>
            <a:r>
              <a:rPr lang="fr-FR" sz="1200" dirty="0">
                <a:latin typeface="Comic Sans MS" pitchFamily="66" charset="0"/>
              </a:rPr>
              <a:t>vocable d’ancien français « gouvernance » a d’abord été utilisé au XIIIe siècle comme </a:t>
            </a:r>
            <a:r>
              <a:rPr lang="fr-FR" sz="1200" b="1" dirty="0">
                <a:latin typeface="Comic Sans MS" pitchFamily="66" charset="0"/>
              </a:rPr>
              <a:t>équivalent de « gouvernement » (art ou manière de gouverner</a:t>
            </a:r>
            <a:r>
              <a:rPr lang="fr-FR" sz="1200" dirty="0">
                <a:latin typeface="Comic Sans MS" pitchFamily="66" charset="0"/>
              </a:rPr>
              <a:t>) puis, à partir de 1478, pour désigner certains territoires du Nord de la France dotés d’un statut administratif particulier, avant de s’appliquer aussi, dans un contexte purement domestique, à la charge de gouvernante. En Grande-Bretagne, le terme « </a:t>
            </a:r>
            <a:r>
              <a:rPr lang="fr-FR" sz="1200" i="1" dirty="0" err="1">
                <a:latin typeface="Comic Sans MS" pitchFamily="66" charset="0"/>
              </a:rPr>
              <a:t>governance</a:t>
            </a:r>
            <a:r>
              <a:rPr lang="fr-FR" sz="1200" i="1" dirty="0">
                <a:latin typeface="Comic Sans MS" pitchFamily="66" charset="0"/>
              </a:rPr>
              <a:t> </a:t>
            </a:r>
            <a:r>
              <a:rPr lang="fr-FR" sz="1200" dirty="0">
                <a:latin typeface="Comic Sans MS" pitchFamily="66" charset="0"/>
              </a:rPr>
              <a:t>» n’a fait son apparition qu’au </a:t>
            </a:r>
            <a:r>
              <a:rPr lang="fr-FR" sz="1200" cap="all" dirty="0" err="1">
                <a:latin typeface="Comic Sans MS" pitchFamily="66" charset="0"/>
              </a:rPr>
              <a:t>xiv</a:t>
            </a:r>
            <a:r>
              <a:rPr lang="fr-FR" sz="1200" dirty="0" err="1">
                <a:latin typeface="Comic Sans MS" pitchFamily="66" charset="0"/>
              </a:rPr>
              <a:t>e</a:t>
            </a:r>
            <a:r>
              <a:rPr lang="fr-FR" sz="1200" dirty="0">
                <a:latin typeface="Comic Sans MS" pitchFamily="66" charset="0"/>
              </a:rPr>
              <a:t> siècle.</a:t>
            </a:r>
          </a:p>
          <a:p>
            <a:pPr marL="0" indent="0" algn="just">
              <a:buNone/>
            </a:pPr>
            <a:r>
              <a:rPr lang="fr-FR" sz="1200" dirty="0" smtClean="0">
                <a:latin typeface="Comic Sans MS" pitchFamily="66" charset="0"/>
              </a:rPr>
              <a:t>Assimilé </a:t>
            </a:r>
            <a:r>
              <a:rPr lang="fr-FR" sz="1200" dirty="0">
                <a:latin typeface="Comic Sans MS" pitchFamily="66" charset="0"/>
              </a:rPr>
              <a:t>à des pratiques caractéristiques de systèmes féodaux, le mot français n’a plus été utilisé pendant des siècles en étant progressivement remplacé par « gouvernement » ; il n’existait d’ailleurs pas dans le dictionnaire avant 1983 !</a:t>
            </a:r>
          </a:p>
          <a:p>
            <a:pPr marL="0" indent="0" algn="just">
              <a:buNone/>
            </a:pPr>
            <a:r>
              <a:rPr lang="fr-FR" sz="1200" b="1" dirty="0">
                <a:latin typeface="Comic Sans MS" pitchFamily="66" charset="0"/>
              </a:rPr>
              <a:t> </a:t>
            </a:r>
            <a:endParaRPr lang="fr-FR" sz="1200" dirty="0">
              <a:latin typeface="Comic Sans MS" pitchFamily="66" charset="0"/>
            </a:endParaRPr>
          </a:p>
          <a:p>
            <a:pPr marL="0" indent="0" algn="just">
              <a:buNone/>
            </a:pPr>
            <a:r>
              <a:rPr lang="fr-FR" sz="1200" b="1" dirty="0" smtClean="0">
                <a:solidFill>
                  <a:srgbClr val="7030A0"/>
                </a:solidFill>
                <a:effectLst>
                  <a:outerShdw blurRad="38100" dist="38100" dir="2700000" algn="tl">
                    <a:srgbClr val="000000">
                      <a:alpha val="43137"/>
                    </a:srgbClr>
                  </a:outerShdw>
                </a:effectLst>
                <a:latin typeface="Comic Sans MS" pitchFamily="66" charset="0"/>
              </a:rPr>
              <a:t>            « </a:t>
            </a:r>
            <a:r>
              <a:rPr lang="fr-FR" sz="1200" b="1" dirty="0">
                <a:solidFill>
                  <a:srgbClr val="7030A0"/>
                </a:solidFill>
                <a:effectLst>
                  <a:outerShdw blurRad="38100" dist="38100" dir="2700000" algn="tl">
                    <a:srgbClr val="000000">
                      <a:alpha val="43137"/>
                    </a:srgbClr>
                  </a:outerShdw>
                </a:effectLst>
                <a:latin typeface="Comic Sans MS" pitchFamily="66" charset="0"/>
              </a:rPr>
              <a:t>La gouvernance, c’est en quelque sorte le management du management, un </a:t>
            </a:r>
            <a:r>
              <a:rPr lang="fr-FR" sz="1200" b="1" dirty="0" err="1">
                <a:solidFill>
                  <a:srgbClr val="7030A0"/>
                </a:solidFill>
                <a:effectLst>
                  <a:outerShdw blurRad="38100" dist="38100" dir="2700000" algn="tl">
                    <a:srgbClr val="000000">
                      <a:alpha val="43137"/>
                    </a:srgbClr>
                  </a:outerShdw>
                </a:effectLst>
                <a:latin typeface="Comic Sans MS" pitchFamily="66" charset="0"/>
              </a:rPr>
              <a:t>métamanagement</a:t>
            </a:r>
            <a:r>
              <a:rPr lang="fr-FR" sz="1200" b="1" dirty="0">
                <a:solidFill>
                  <a:srgbClr val="7030A0"/>
                </a:solidFill>
                <a:effectLst>
                  <a:outerShdw blurRad="38100" dist="38100" dir="2700000" algn="tl">
                    <a:srgbClr val="000000">
                      <a:alpha val="43137"/>
                    </a:srgbClr>
                  </a:outerShdw>
                </a:effectLst>
                <a:latin typeface="Comic Sans MS" pitchFamily="66" charset="0"/>
              </a:rPr>
              <a:t>. »</a:t>
            </a:r>
            <a:endParaRPr lang="fr-FR" sz="1200" dirty="0">
              <a:solidFill>
                <a:srgbClr val="7030A0"/>
              </a:solidFill>
              <a:effectLst>
                <a:outerShdw blurRad="38100" dist="38100" dir="2700000" algn="tl">
                  <a:srgbClr val="000000">
                    <a:alpha val="43137"/>
                  </a:srgbClr>
                </a:outerShdw>
              </a:effectLst>
              <a:latin typeface="Comic Sans MS" pitchFamily="66" charset="0"/>
            </a:endParaRPr>
          </a:p>
          <a:p>
            <a:pPr algn="just"/>
            <a:endParaRPr lang="fr-FR" sz="1200" dirty="0">
              <a:latin typeface="Comic Sans MS" pitchFamily="66" charset="0"/>
            </a:endParaRPr>
          </a:p>
          <a:p>
            <a:pPr marL="0" indent="0" algn="just">
              <a:buNone/>
            </a:pPr>
            <a:r>
              <a:rPr lang="fr-FR" sz="1200" dirty="0" smtClean="0">
                <a:latin typeface="Comic Sans MS" pitchFamily="66" charset="0"/>
              </a:rPr>
              <a:t>	</a:t>
            </a:r>
            <a:endParaRPr lang="fr-FR" sz="12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22</a:t>
            </a:fld>
            <a:endParaRPr lang="fr-FR"/>
          </a:p>
        </p:txBody>
      </p:sp>
    </p:spTree>
    <p:extLst>
      <p:ext uri="{BB962C8B-B14F-4D97-AF65-F5344CB8AC3E}">
        <p14:creationId xmlns:p14="http://schemas.microsoft.com/office/powerpoint/2010/main" val="610643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des organisations</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96752"/>
            <a:ext cx="8229600" cy="5661248"/>
          </a:xfrm>
        </p:spPr>
        <p:txBody>
          <a:bodyPr>
            <a:noAutofit/>
          </a:bodyPr>
          <a:lstStyle/>
          <a:p>
            <a:pPr marL="0" indent="0" algn="just">
              <a:buNone/>
            </a:pPr>
            <a:r>
              <a:rPr lang="fr-FR" sz="1600" dirty="0" smtClean="0">
                <a:latin typeface="Comic Sans MS" pitchFamily="66" charset="0"/>
              </a:rPr>
              <a:t>La gouvernance c’est la façon dont </a:t>
            </a:r>
            <a:r>
              <a:rPr lang="fr-FR" sz="1600" b="1" dirty="0" smtClean="0">
                <a:latin typeface="Comic Sans MS" pitchFamily="66" charset="0"/>
              </a:rPr>
              <a:t>le pouvoir</a:t>
            </a:r>
            <a:r>
              <a:rPr lang="fr-FR" sz="1600" dirty="0" smtClean="0">
                <a:latin typeface="Comic Sans MS" pitchFamily="66" charset="0"/>
              </a:rPr>
              <a:t> est organisé et exercé pour assurer </a:t>
            </a:r>
            <a:r>
              <a:rPr lang="fr-FR" sz="1600" b="1" dirty="0" smtClean="0">
                <a:latin typeface="Comic Sans MS" pitchFamily="66" charset="0"/>
              </a:rPr>
              <a:t>le pilotage de l’entreprise.</a:t>
            </a:r>
            <a:endParaRPr lang="fr-FR" sz="1600" dirty="0" smtClean="0">
              <a:latin typeface="Comic Sans MS" pitchFamily="66" charset="0"/>
            </a:endParaRPr>
          </a:p>
          <a:p>
            <a:pPr algn="just"/>
            <a:endParaRPr lang="fr-FR" sz="1600" dirty="0" smtClean="0">
              <a:latin typeface="Comic Sans MS" pitchFamily="66" charset="0"/>
            </a:endParaRPr>
          </a:p>
          <a:p>
            <a:pPr marL="0" indent="0" algn="just">
              <a:buNone/>
            </a:pPr>
            <a:r>
              <a:rPr lang="fr-FR" sz="1600" dirty="0" smtClean="0">
                <a:solidFill>
                  <a:srgbClr val="FF33CC"/>
                </a:solidFill>
                <a:effectLst>
                  <a:outerShdw blurRad="38100" dist="38100" dir="2700000" algn="tl">
                    <a:srgbClr val="000000">
                      <a:alpha val="43137"/>
                    </a:srgbClr>
                  </a:outerShdw>
                </a:effectLst>
                <a:latin typeface="Comic Sans MS" pitchFamily="66" charset="0"/>
              </a:rPr>
              <a:t>• </a:t>
            </a:r>
            <a:r>
              <a:rPr lang="fr-FR" sz="1600" b="1" dirty="0" smtClean="0">
                <a:solidFill>
                  <a:srgbClr val="FF33CC"/>
                </a:solidFill>
                <a:effectLst>
                  <a:outerShdw blurRad="38100" dist="38100" dir="2700000" algn="tl">
                    <a:srgbClr val="000000">
                      <a:alpha val="43137"/>
                    </a:srgbClr>
                  </a:outerShdw>
                </a:effectLst>
                <a:latin typeface="Comic Sans MS" pitchFamily="66" charset="0"/>
              </a:rPr>
              <a:t>Pouvoir souverain</a:t>
            </a:r>
            <a:r>
              <a:rPr lang="fr-FR" sz="1600" dirty="0" smtClean="0">
                <a:solidFill>
                  <a:srgbClr val="FF33CC"/>
                </a:solidFill>
                <a:effectLst>
                  <a:outerShdw blurRad="38100" dist="38100" dir="2700000" algn="tl">
                    <a:srgbClr val="000000">
                      <a:alpha val="43137"/>
                    </a:srgbClr>
                  </a:outerShdw>
                </a:effectLst>
                <a:latin typeface="Comic Sans MS" pitchFamily="66" charset="0"/>
              </a:rPr>
              <a:t> </a:t>
            </a:r>
            <a:r>
              <a:rPr lang="fr-FR" sz="1600" b="1" dirty="0" smtClean="0">
                <a:solidFill>
                  <a:srgbClr val="FF33CC"/>
                </a:solidFill>
                <a:effectLst>
                  <a:outerShdw blurRad="38100" dist="38100" dir="2700000" algn="tl">
                    <a:srgbClr val="000000">
                      <a:alpha val="43137"/>
                    </a:srgbClr>
                  </a:outerShdw>
                </a:effectLst>
                <a:latin typeface="Comic Sans MS" pitchFamily="66" charset="0"/>
              </a:rPr>
              <a:t>exprimé lors de l'assemblée des actionnaires</a:t>
            </a:r>
            <a:r>
              <a:rPr lang="fr-FR" sz="1600" dirty="0" smtClean="0">
                <a:solidFill>
                  <a:srgbClr val="FF33CC"/>
                </a:solidFill>
                <a:effectLst>
                  <a:outerShdw blurRad="38100" dist="38100" dir="2700000" algn="tl">
                    <a:srgbClr val="000000">
                      <a:alpha val="43137"/>
                    </a:srgbClr>
                  </a:outerShdw>
                </a:effectLst>
                <a:latin typeface="Comic Sans MS" pitchFamily="66" charset="0"/>
              </a:rPr>
              <a:t> </a:t>
            </a:r>
            <a:r>
              <a:rPr lang="fr-FR" sz="1600" dirty="0" smtClean="0">
                <a:latin typeface="Comic Sans MS" pitchFamily="66" charset="0"/>
              </a:rPr>
              <a:t>;</a:t>
            </a:r>
          </a:p>
          <a:p>
            <a:pPr marL="0" indent="0" algn="just">
              <a:buNone/>
            </a:pPr>
            <a:r>
              <a:rPr lang="fr-FR" sz="1600" dirty="0" smtClean="0">
                <a:latin typeface="Comic Sans MS" pitchFamily="66" charset="0"/>
              </a:rPr>
              <a:t>Les actionnaires doivent effectivement l'exercer en ayant la volonté de l'exercer sur le long terme afin que l'entreprise puisse mener ses projets dans la durée</a:t>
            </a:r>
          </a:p>
          <a:p>
            <a:pPr marL="0" indent="0" algn="just">
              <a:buNone/>
            </a:pPr>
            <a:r>
              <a:rPr lang="fr-FR" sz="1600" dirty="0" smtClean="0">
                <a:latin typeface="Comic Sans MS" pitchFamily="66" charset="0"/>
              </a:rPr>
              <a:t> </a:t>
            </a:r>
          </a:p>
          <a:p>
            <a:pPr marL="0" indent="0" algn="just">
              <a:buNone/>
            </a:pPr>
            <a:r>
              <a:rPr lang="fr-FR" sz="1600" dirty="0" smtClean="0">
                <a:solidFill>
                  <a:srgbClr val="FF33CC"/>
                </a:solidFill>
                <a:effectLst>
                  <a:outerShdw blurRad="38100" dist="38100" dir="2700000" algn="tl">
                    <a:srgbClr val="000000">
                      <a:alpha val="43137"/>
                    </a:srgbClr>
                  </a:outerShdw>
                </a:effectLst>
                <a:latin typeface="Comic Sans MS" pitchFamily="66" charset="0"/>
              </a:rPr>
              <a:t>• </a:t>
            </a:r>
            <a:r>
              <a:rPr lang="fr-FR" sz="1600" b="1" dirty="0" smtClean="0">
                <a:solidFill>
                  <a:srgbClr val="FF33CC"/>
                </a:solidFill>
                <a:effectLst>
                  <a:outerShdw blurRad="38100" dist="38100" dir="2700000" algn="tl">
                    <a:srgbClr val="000000">
                      <a:alpha val="43137"/>
                    </a:srgbClr>
                  </a:outerShdw>
                </a:effectLst>
                <a:latin typeface="Comic Sans MS" pitchFamily="66" charset="0"/>
              </a:rPr>
              <a:t>Pouvoir de surveillance, d'orientation et de contrôle exercé par le conseil d'administration</a:t>
            </a:r>
            <a:r>
              <a:rPr lang="fr-FR" sz="1600" dirty="0" smtClean="0">
                <a:latin typeface="Comic Sans MS" pitchFamily="66" charset="0"/>
              </a:rPr>
              <a:t>, le conseil de surveillance ou tout organe équivalent selon la forme juridique choisie et le contenu des statuts;</a:t>
            </a:r>
          </a:p>
          <a:p>
            <a:pPr marL="0" indent="0" algn="just">
              <a:buNone/>
            </a:pPr>
            <a:r>
              <a:rPr lang="fr-FR" sz="1600" b="1" dirty="0" smtClean="0">
                <a:latin typeface="Comic Sans MS" pitchFamily="66" charset="0"/>
              </a:rPr>
              <a:t>02 rôles principaux : d'une part, la définition de la stratégie de l'entreprise qui doit servir au mieux sa pérennité et sa performance durable et, d'autre part, le contrôle de sa bonne mise en œuvre par le pouvoir exécutif en accord avec les objectifs définis.</a:t>
            </a:r>
            <a:endParaRPr lang="fr-FR" sz="1600" dirty="0" smtClean="0">
              <a:latin typeface="Comic Sans MS" pitchFamily="66" charset="0"/>
            </a:endParaRPr>
          </a:p>
          <a:p>
            <a:pPr marL="0" indent="0" algn="just">
              <a:buNone/>
            </a:pPr>
            <a:endParaRPr lang="fr-FR" sz="1600" dirty="0" smtClean="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sz="1600" dirty="0" smtClean="0">
                <a:solidFill>
                  <a:srgbClr val="FF33CC"/>
                </a:solidFill>
                <a:effectLst>
                  <a:outerShdw blurRad="38100" dist="38100" dir="2700000" algn="tl">
                    <a:srgbClr val="000000">
                      <a:alpha val="43137"/>
                    </a:srgbClr>
                  </a:outerShdw>
                </a:effectLst>
                <a:latin typeface="Comic Sans MS" pitchFamily="66" charset="0"/>
              </a:rPr>
              <a:t>• </a:t>
            </a:r>
            <a:r>
              <a:rPr lang="fr-FR" sz="1600" b="1" dirty="0" smtClean="0">
                <a:solidFill>
                  <a:srgbClr val="FF33CC"/>
                </a:solidFill>
                <a:effectLst>
                  <a:outerShdw blurRad="38100" dist="38100" dir="2700000" algn="tl">
                    <a:srgbClr val="000000">
                      <a:alpha val="43137"/>
                    </a:srgbClr>
                  </a:outerShdw>
                </a:effectLst>
                <a:latin typeface="Comic Sans MS" pitchFamily="66" charset="0"/>
              </a:rPr>
              <a:t>Pouvoir exécutif des dirigeants</a:t>
            </a:r>
            <a:r>
              <a:rPr lang="fr-FR" sz="1600" dirty="0" smtClean="0">
                <a:solidFill>
                  <a:srgbClr val="FF33CC"/>
                </a:solidFill>
                <a:effectLst>
                  <a:outerShdw blurRad="38100" dist="38100" dir="2700000" algn="tl">
                    <a:srgbClr val="000000">
                      <a:alpha val="43137"/>
                    </a:srgbClr>
                  </a:outerShdw>
                </a:effectLst>
                <a:latin typeface="Comic Sans MS" pitchFamily="66" charset="0"/>
              </a:rPr>
              <a:t>.</a:t>
            </a:r>
          </a:p>
          <a:p>
            <a:pPr marL="0" indent="0" algn="just">
              <a:buNone/>
            </a:pPr>
            <a:r>
              <a:rPr lang="fr-FR" sz="1600" dirty="0" smtClean="0">
                <a:latin typeface="Comic Sans MS" pitchFamily="66" charset="0"/>
              </a:rPr>
              <a:t> </a:t>
            </a:r>
          </a:p>
        </p:txBody>
      </p:sp>
      <p:sp>
        <p:nvSpPr>
          <p:cNvPr id="4" name="Espace réservé du pied de page 3"/>
          <p:cNvSpPr>
            <a:spLocks noGrp="1"/>
          </p:cNvSpPr>
          <p:nvPr>
            <p:ph type="ftr" sz="quarter" idx="11"/>
          </p:nvPr>
        </p:nvSpPr>
        <p:spPr/>
        <p:txBody>
          <a:bodyPr/>
          <a:lstStyle/>
          <a:p>
            <a:r>
              <a:rPr lang="fr-FR" dirty="0" smtClean="0"/>
              <a:t>BOULAHDOUR Yassine EC_CAC          Plénière de clôture    </a:t>
            </a:r>
            <a:endParaRPr lang="fr-FR" dirty="0"/>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23</a:t>
            </a:fld>
            <a:endParaRPr lang="fr-FR"/>
          </a:p>
        </p:txBody>
      </p:sp>
    </p:spTree>
    <p:extLst>
      <p:ext uri="{BB962C8B-B14F-4D97-AF65-F5344CB8AC3E}">
        <p14:creationId xmlns:p14="http://schemas.microsoft.com/office/powerpoint/2010/main" val="1841925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des organisations</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5445224"/>
          </a:xfrm>
        </p:spPr>
        <p:txBody>
          <a:bodyPr>
            <a:noAutofit/>
          </a:bodyPr>
          <a:lstStyle/>
          <a:p>
            <a:pPr marL="0" indent="0" algn="just">
              <a:buNone/>
            </a:pPr>
            <a:r>
              <a:rPr lang="fr-FR" sz="1600" u="sng" dirty="0" smtClean="0">
                <a:solidFill>
                  <a:srgbClr val="FF33CC"/>
                </a:solidFill>
                <a:effectLst>
                  <a:outerShdw blurRad="38100" dist="38100" dir="2700000" algn="tl">
                    <a:srgbClr val="000000">
                      <a:alpha val="43137"/>
                    </a:srgbClr>
                  </a:outerShdw>
                </a:effectLst>
                <a:latin typeface="Comic Sans MS" pitchFamily="66" charset="0"/>
              </a:rPr>
              <a:t>Deux grandes approches de la valeur </a:t>
            </a:r>
            <a:r>
              <a:rPr lang="fr-FR" sz="1600" dirty="0" smtClean="0">
                <a:latin typeface="Comic Sans MS" pitchFamily="66" charset="0"/>
              </a:rPr>
              <a:t>:</a:t>
            </a:r>
          </a:p>
          <a:p>
            <a:pPr marL="0" indent="0" algn="just">
              <a:buNone/>
            </a:pPr>
            <a:endParaRPr lang="fr-FR" sz="1600" dirty="0" smtClean="0">
              <a:latin typeface="Comic Sans MS" pitchFamily="66" charset="0"/>
            </a:endParaRPr>
          </a:p>
          <a:p>
            <a:pPr marL="0" indent="0" algn="just">
              <a:buNone/>
            </a:pPr>
            <a:r>
              <a:rPr lang="fr-FR" sz="1600" dirty="0" smtClean="0">
                <a:latin typeface="Comic Sans MS" pitchFamily="66" charset="0"/>
              </a:rPr>
              <a:t>• </a:t>
            </a:r>
            <a:r>
              <a:rPr lang="fr-FR" sz="1600" u="sng" dirty="0" smtClean="0">
                <a:latin typeface="Comic Sans MS" pitchFamily="66" charset="0"/>
              </a:rPr>
              <a:t>1</a:t>
            </a:r>
            <a:r>
              <a:rPr lang="fr-FR" sz="1600" u="sng" baseline="30000" dirty="0" smtClean="0">
                <a:latin typeface="Comic Sans MS" pitchFamily="66" charset="0"/>
              </a:rPr>
              <a:t>ère</a:t>
            </a:r>
            <a:r>
              <a:rPr lang="fr-FR" sz="1600" u="sng" dirty="0" smtClean="0">
                <a:latin typeface="Comic Sans MS" pitchFamily="66" charset="0"/>
              </a:rPr>
              <a:t> Approche</a:t>
            </a:r>
            <a:r>
              <a:rPr lang="fr-FR" sz="1600" dirty="0" smtClean="0">
                <a:latin typeface="Comic Sans MS" pitchFamily="66" charset="0"/>
              </a:rPr>
              <a:t> :</a:t>
            </a:r>
          </a:p>
          <a:p>
            <a:pPr marL="0" indent="0" algn="just">
              <a:buNone/>
            </a:pPr>
            <a:r>
              <a:rPr lang="fr-FR" sz="1600" dirty="0" smtClean="0">
                <a:latin typeface="Comic Sans MS" pitchFamily="66" charset="0"/>
              </a:rPr>
              <a:t>L’entreprise cherche à </a:t>
            </a:r>
            <a:r>
              <a:rPr lang="fr-FR" sz="1600" b="1" dirty="0" smtClean="0">
                <a:latin typeface="Comic Sans MS" pitchFamily="66" charset="0"/>
              </a:rPr>
              <a:t>maximiser le cours boursier des titres</a:t>
            </a:r>
            <a:r>
              <a:rPr lang="fr-FR" sz="1600" dirty="0" smtClean="0">
                <a:latin typeface="Comic Sans MS" pitchFamily="66" charset="0"/>
              </a:rPr>
              <a:t> détenus par les actionnaires. </a:t>
            </a:r>
            <a:r>
              <a:rPr lang="fr-FR" sz="1600" b="1" dirty="0" smtClean="0">
                <a:latin typeface="Comic Sans MS" pitchFamily="66" charset="0"/>
              </a:rPr>
              <a:t>Les intérêts des dirigeants doivent s’aligner sur ceux des actionnaires et des investisseurs.</a:t>
            </a:r>
            <a:endParaRPr lang="fr-FR" sz="1600" dirty="0" smtClean="0">
              <a:latin typeface="Comic Sans MS" pitchFamily="66" charset="0"/>
            </a:endParaRPr>
          </a:p>
          <a:p>
            <a:pPr marL="0" indent="0" algn="just">
              <a:buNone/>
            </a:pPr>
            <a:r>
              <a:rPr lang="fr-FR" sz="1600" dirty="0" smtClean="0">
                <a:latin typeface="Comic Sans MS" pitchFamily="66" charset="0"/>
              </a:rPr>
              <a:t>Les systèmes de gouvernance et la réglementation en matière de transparence et de rémunération des dirigeants sont définis dans cet </a:t>
            </a:r>
            <a:r>
              <a:rPr lang="fr-FR" sz="1600" b="1" dirty="0" smtClean="0">
                <a:latin typeface="Comic Sans MS" pitchFamily="66" charset="0"/>
              </a:rPr>
              <a:t>objectif de maximisation de la valeur actionnariale (</a:t>
            </a:r>
            <a:r>
              <a:rPr lang="fr-FR" sz="1600" b="1" i="1" dirty="0" err="1" smtClean="0">
                <a:latin typeface="Comic Sans MS" pitchFamily="66" charset="0"/>
              </a:rPr>
              <a:t>shareholder</a:t>
            </a:r>
            <a:r>
              <a:rPr lang="fr-FR" sz="1600" b="1" i="1" dirty="0" smtClean="0">
                <a:latin typeface="Comic Sans MS" pitchFamily="66" charset="0"/>
              </a:rPr>
              <a:t> value</a:t>
            </a:r>
            <a:r>
              <a:rPr lang="fr-FR" sz="1600" b="1" dirty="0" smtClean="0">
                <a:latin typeface="Comic Sans MS" pitchFamily="66" charset="0"/>
              </a:rPr>
              <a:t>). </a:t>
            </a:r>
            <a:endParaRPr lang="fr-FR" sz="1600" dirty="0" smtClean="0">
              <a:latin typeface="Comic Sans MS" pitchFamily="66" charset="0"/>
            </a:endParaRPr>
          </a:p>
          <a:p>
            <a:pPr marL="0" indent="0" algn="just">
              <a:buNone/>
            </a:pPr>
            <a:endParaRPr lang="fr-FR" sz="1600" dirty="0" smtClean="0">
              <a:latin typeface="Comic Sans MS" pitchFamily="66" charset="0"/>
            </a:endParaRPr>
          </a:p>
          <a:p>
            <a:pPr marL="0" indent="0" algn="just">
              <a:buNone/>
            </a:pPr>
            <a:r>
              <a:rPr lang="fr-FR" sz="1600" dirty="0" smtClean="0">
                <a:latin typeface="Comic Sans MS" pitchFamily="66" charset="0"/>
              </a:rPr>
              <a:t>• </a:t>
            </a:r>
            <a:r>
              <a:rPr lang="fr-FR" sz="1600" u="sng" dirty="0" smtClean="0">
                <a:latin typeface="Comic Sans MS" pitchFamily="66" charset="0"/>
              </a:rPr>
              <a:t>Seconde approche :</a:t>
            </a:r>
            <a:r>
              <a:rPr lang="fr-FR" sz="1600" dirty="0" smtClean="0">
                <a:latin typeface="Comic Sans MS" pitchFamily="66" charset="0"/>
              </a:rPr>
              <a:t> </a:t>
            </a:r>
          </a:p>
          <a:p>
            <a:pPr marL="0" indent="0" algn="just">
              <a:buNone/>
            </a:pPr>
            <a:r>
              <a:rPr lang="fr-FR" sz="1600" dirty="0" smtClean="0">
                <a:latin typeface="Comic Sans MS" pitchFamily="66" charset="0"/>
              </a:rPr>
              <a:t>L’entreprise recherche plutôt </a:t>
            </a:r>
            <a:r>
              <a:rPr lang="fr-FR" sz="1600" b="1" dirty="0" smtClean="0">
                <a:latin typeface="Comic Sans MS" pitchFamily="66" charset="0"/>
              </a:rPr>
              <a:t>la création de valeur pour l’ensemble des partenaires en voulant créer de la richesse entre les différentes parties prenantes</a:t>
            </a:r>
            <a:r>
              <a:rPr lang="fr-FR" sz="1600" dirty="0" smtClean="0">
                <a:latin typeface="Comic Sans MS" pitchFamily="66" charset="0"/>
              </a:rPr>
              <a:t> de l’entreprise (actionnaires, salariés, clients, fournisseurs, collectivités, banquiers, etc.).</a:t>
            </a:r>
          </a:p>
          <a:p>
            <a:pPr marL="0" indent="0" algn="just">
              <a:buNone/>
            </a:pPr>
            <a:r>
              <a:rPr lang="fr-FR" sz="1600" b="1" dirty="0">
                <a:latin typeface="Comic Sans MS" pitchFamily="66" charset="0"/>
              </a:rPr>
              <a:t> </a:t>
            </a:r>
            <a:endParaRPr lang="fr-FR" sz="1600" dirty="0">
              <a:latin typeface="Comic Sans MS" pitchFamily="66" charset="0"/>
            </a:endParaRPr>
          </a:p>
          <a:p>
            <a:pPr marL="0" indent="0" algn="just">
              <a:buNone/>
            </a:pPr>
            <a:r>
              <a:rPr lang="fr-FR" sz="1600" b="1" dirty="0">
                <a:latin typeface="Comic Sans MS" pitchFamily="66" charset="0"/>
              </a:rPr>
              <a:t> </a:t>
            </a:r>
            <a:endParaRPr lang="fr-FR" sz="1600" dirty="0">
              <a:latin typeface="Comic Sans MS" pitchFamily="66" charset="0"/>
            </a:endParaRPr>
          </a:p>
          <a:p>
            <a:pPr algn="just"/>
            <a:endParaRPr lang="fr-FR" sz="16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dirty="0" smtClean="0"/>
              <a:t>BOULAHDOUR Yassine EC_CAC          Plénière de clôture    </a:t>
            </a:r>
            <a:endParaRPr lang="fr-FR" dirty="0"/>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24</a:t>
            </a:fld>
            <a:endParaRPr lang="fr-FR"/>
          </a:p>
        </p:txBody>
      </p:sp>
    </p:spTree>
    <p:extLst>
      <p:ext uri="{BB962C8B-B14F-4D97-AF65-F5344CB8AC3E}">
        <p14:creationId xmlns:p14="http://schemas.microsoft.com/office/powerpoint/2010/main" val="1119121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des organisations</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268760"/>
            <a:ext cx="8229600" cy="5112568"/>
          </a:xfrm>
        </p:spPr>
        <p:txBody>
          <a:bodyPr>
            <a:normAutofit fontScale="47500" lnSpcReduction="20000"/>
          </a:bodyPr>
          <a:lstStyle/>
          <a:p>
            <a:pPr marL="0" indent="0" algn="just">
              <a:buNone/>
            </a:pPr>
            <a:r>
              <a:rPr lang="fr-FR" b="1" dirty="0">
                <a:latin typeface="Comic Sans MS" pitchFamily="66" charset="0"/>
              </a:rPr>
              <a:t> </a:t>
            </a:r>
            <a:endParaRPr lang="fr-FR" dirty="0">
              <a:latin typeface="Comic Sans MS" pitchFamily="66" charset="0"/>
            </a:endParaRPr>
          </a:p>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Les </a:t>
            </a:r>
            <a:r>
              <a:rPr lang="fr-FR" b="1" u="sng" dirty="0">
                <a:solidFill>
                  <a:srgbClr val="FF33CC"/>
                </a:solidFill>
                <a:effectLst>
                  <a:outerShdw blurRad="38100" dist="38100" dir="2700000" algn="tl">
                    <a:srgbClr val="000000">
                      <a:alpha val="43137"/>
                    </a:srgbClr>
                  </a:outerShdw>
                </a:effectLst>
                <a:latin typeface="Comic Sans MS" pitchFamily="66" charset="0"/>
              </a:rPr>
              <a:t>directives européennes</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b="1" dirty="0">
                <a:latin typeface="Comic Sans MS" pitchFamily="66" charset="0"/>
              </a:rPr>
              <a:t>Elles recommandent notamment que les sociétés cotées publient annuellement un rapport sur leurs pratiques de gouvernance en indiquant la référence à un code standard de gouvernement d’entreprise auquel la société se conforme.</a:t>
            </a:r>
            <a:endParaRPr lang="fr-FR" dirty="0">
              <a:latin typeface="Comic Sans MS" pitchFamily="66" charset="0"/>
            </a:endParaRPr>
          </a:p>
          <a:p>
            <a:pPr marL="0" indent="0" algn="just">
              <a:buNone/>
            </a:pPr>
            <a:r>
              <a:rPr lang="fr-FR" b="1" dirty="0">
                <a:latin typeface="Comic Sans MS" pitchFamily="66" charset="0"/>
              </a:rPr>
              <a:t> </a:t>
            </a:r>
            <a:endParaRPr lang="fr-FR" dirty="0">
              <a:latin typeface="Comic Sans MS" pitchFamily="66" charset="0"/>
            </a:endParaRPr>
          </a:p>
          <a:p>
            <a:pPr marL="0" indent="0" algn="just">
              <a:buNone/>
            </a:pPr>
            <a:r>
              <a:rPr lang="fr-FR" b="1" dirty="0">
                <a:latin typeface="Comic Sans MS" pitchFamily="66" charset="0"/>
              </a:rPr>
              <a:t>Un code de gouvernement d'entreprise ne revêt pas à proprement parler de caractère contraignant, il fait partie de ce qui est appelé dans le monde anglo-saxon la </a:t>
            </a:r>
            <a:r>
              <a:rPr lang="fr-FR" b="1" dirty="0">
                <a:solidFill>
                  <a:srgbClr val="7030A0"/>
                </a:solidFill>
                <a:effectLst>
                  <a:outerShdw blurRad="38100" dist="38100" dir="2700000" algn="tl">
                    <a:srgbClr val="000000">
                      <a:alpha val="43137"/>
                    </a:srgbClr>
                  </a:outerShdw>
                </a:effectLst>
                <a:latin typeface="Comic Sans MS" pitchFamily="66" charset="0"/>
              </a:rPr>
              <a:t>« </a:t>
            </a:r>
            <a:r>
              <a:rPr lang="fr-FR" b="1" i="1" dirty="0">
                <a:solidFill>
                  <a:srgbClr val="7030A0"/>
                </a:solidFill>
                <a:effectLst>
                  <a:outerShdw blurRad="38100" dist="38100" dir="2700000" algn="tl">
                    <a:srgbClr val="000000">
                      <a:alpha val="43137"/>
                    </a:srgbClr>
                  </a:outerShdw>
                </a:effectLst>
                <a:latin typeface="Comic Sans MS" pitchFamily="66" charset="0"/>
              </a:rPr>
              <a:t>soft-</a:t>
            </a:r>
            <a:r>
              <a:rPr lang="fr-FR" b="1" i="1" dirty="0" err="1">
                <a:solidFill>
                  <a:srgbClr val="7030A0"/>
                </a:solidFill>
                <a:effectLst>
                  <a:outerShdw blurRad="38100" dist="38100" dir="2700000" algn="tl">
                    <a:srgbClr val="000000">
                      <a:alpha val="43137"/>
                    </a:srgbClr>
                  </a:outerShdw>
                </a:effectLst>
                <a:latin typeface="Comic Sans MS" pitchFamily="66" charset="0"/>
              </a:rPr>
              <a:t>law</a:t>
            </a:r>
            <a:r>
              <a:rPr lang="fr-FR" b="1" i="1" dirty="0">
                <a:solidFill>
                  <a:srgbClr val="7030A0"/>
                </a:solidFill>
                <a:effectLst>
                  <a:outerShdw blurRad="38100" dist="38100" dir="2700000" algn="tl">
                    <a:srgbClr val="000000">
                      <a:alpha val="43137"/>
                    </a:srgbClr>
                  </a:outerShdw>
                </a:effectLst>
                <a:latin typeface="Comic Sans MS" pitchFamily="66" charset="0"/>
              </a:rPr>
              <a:t> </a:t>
            </a:r>
            <a:r>
              <a:rPr lang="fr-FR" b="1" dirty="0">
                <a:solidFill>
                  <a:srgbClr val="7030A0"/>
                </a:solidFill>
                <a:effectLst>
                  <a:outerShdw blurRad="38100" dist="38100" dir="2700000" algn="tl">
                    <a:srgbClr val="000000">
                      <a:alpha val="43137"/>
                    </a:srgbClr>
                  </a:outerShdw>
                </a:effectLst>
                <a:latin typeface="Comic Sans MS" pitchFamily="66" charset="0"/>
              </a:rPr>
              <a:t>»</a:t>
            </a:r>
            <a:r>
              <a:rPr lang="fr-FR" b="1" dirty="0">
                <a:latin typeface="Comic Sans MS" pitchFamily="66" charset="0"/>
              </a:rPr>
              <a:t> (« droit souple »). </a:t>
            </a:r>
            <a:endParaRPr lang="fr-FR" b="1" dirty="0" smtClean="0">
              <a:latin typeface="Comic Sans MS" pitchFamily="66" charset="0"/>
            </a:endParaRPr>
          </a:p>
          <a:p>
            <a:pPr marL="0" indent="0" algn="just">
              <a:buNone/>
            </a:pPr>
            <a:r>
              <a:rPr lang="fr-FR" b="1" dirty="0" smtClean="0">
                <a:latin typeface="Comic Sans MS" pitchFamily="66" charset="0"/>
              </a:rPr>
              <a:t>La </a:t>
            </a:r>
            <a:r>
              <a:rPr lang="fr-FR" b="1" dirty="0">
                <a:latin typeface="Comic Sans MS" pitchFamily="66" charset="0"/>
              </a:rPr>
              <a:t>contrepartie à cette souplesse se retrouve dans le respect de la règle « appliquer ou s'expliquer », encore connue sous les vocables </a:t>
            </a:r>
            <a:r>
              <a:rPr lang="fr-FR" b="1" dirty="0">
                <a:solidFill>
                  <a:srgbClr val="7030A0"/>
                </a:solidFill>
                <a:effectLst>
                  <a:outerShdw blurRad="38100" dist="38100" dir="2700000" algn="tl">
                    <a:srgbClr val="000000">
                      <a:alpha val="43137"/>
                    </a:srgbClr>
                  </a:outerShdw>
                </a:effectLst>
                <a:latin typeface="Comic Sans MS" pitchFamily="66" charset="0"/>
              </a:rPr>
              <a:t>« </a:t>
            </a:r>
            <a:r>
              <a:rPr lang="fr-FR" b="1" i="1" dirty="0" err="1">
                <a:solidFill>
                  <a:srgbClr val="7030A0"/>
                </a:solidFill>
                <a:effectLst>
                  <a:outerShdw blurRad="38100" dist="38100" dir="2700000" algn="tl">
                    <a:srgbClr val="000000">
                      <a:alpha val="43137"/>
                    </a:srgbClr>
                  </a:outerShdw>
                </a:effectLst>
                <a:latin typeface="Comic Sans MS" pitchFamily="66" charset="0"/>
              </a:rPr>
              <a:t>comply</a:t>
            </a:r>
            <a:r>
              <a:rPr lang="fr-FR" b="1" i="1" dirty="0">
                <a:solidFill>
                  <a:srgbClr val="7030A0"/>
                </a:solidFill>
                <a:effectLst>
                  <a:outerShdw blurRad="38100" dist="38100" dir="2700000" algn="tl">
                    <a:srgbClr val="000000">
                      <a:alpha val="43137"/>
                    </a:srgbClr>
                  </a:outerShdw>
                </a:effectLst>
                <a:latin typeface="Comic Sans MS" pitchFamily="66" charset="0"/>
              </a:rPr>
              <a:t> or </a:t>
            </a:r>
            <a:r>
              <a:rPr lang="fr-FR" b="1" i="1" dirty="0" err="1">
                <a:solidFill>
                  <a:srgbClr val="7030A0"/>
                </a:solidFill>
                <a:effectLst>
                  <a:outerShdw blurRad="38100" dist="38100" dir="2700000" algn="tl">
                    <a:srgbClr val="000000">
                      <a:alpha val="43137"/>
                    </a:srgbClr>
                  </a:outerShdw>
                </a:effectLst>
                <a:latin typeface="Comic Sans MS" pitchFamily="66" charset="0"/>
              </a:rPr>
              <a:t>expiain</a:t>
            </a:r>
            <a:r>
              <a:rPr lang="fr-FR" b="1" i="1" dirty="0">
                <a:solidFill>
                  <a:srgbClr val="7030A0"/>
                </a:solidFill>
                <a:effectLst>
                  <a:outerShdw blurRad="38100" dist="38100" dir="2700000" algn="tl">
                    <a:srgbClr val="000000">
                      <a:alpha val="43137"/>
                    </a:srgbClr>
                  </a:outerShdw>
                </a:effectLst>
                <a:latin typeface="Comic Sans MS" pitchFamily="66" charset="0"/>
              </a:rPr>
              <a:t> ».</a:t>
            </a:r>
            <a:endParaRPr lang="fr-FR" dirty="0">
              <a:solidFill>
                <a:srgbClr val="7030A0"/>
              </a:solidFill>
              <a:effectLst>
                <a:outerShdw blurRad="38100" dist="38100" dir="2700000" algn="tl">
                  <a:srgbClr val="000000">
                    <a:alpha val="43137"/>
                  </a:srgbClr>
                </a:outerShdw>
              </a:effectLst>
              <a:latin typeface="Comic Sans MS" pitchFamily="66" charset="0"/>
            </a:endParaRPr>
          </a:p>
          <a:p>
            <a:pPr marL="0" indent="0" algn="just">
              <a:buNone/>
            </a:pPr>
            <a:r>
              <a:rPr lang="fr-FR" b="1" dirty="0">
                <a:latin typeface="Comic Sans MS" pitchFamily="66" charset="0"/>
              </a:rPr>
              <a:t> </a:t>
            </a:r>
            <a:endParaRPr lang="fr-FR" dirty="0">
              <a:latin typeface="Comic Sans MS" pitchFamily="66" charset="0"/>
            </a:endParaRPr>
          </a:p>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Les Principes de gouvernance d’entreprise du G20 et de l’OCDE</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L’OCDE rappelle que la bonne gouvernance n’est pas une fin en soi, elle est « un moyen d’assurer la confiance des marchés et l’intégrité des entreprises, essentielles pour que ces dernières puissent </a:t>
            </a:r>
            <a:r>
              <a:rPr lang="fr-FR" b="1" dirty="0">
                <a:latin typeface="Comic Sans MS" pitchFamily="66" charset="0"/>
              </a:rPr>
              <a:t>financer leurs investissements à long terme en mobilisant des capitaux propres</a:t>
            </a:r>
            <a:r>
              <a:rPr lang="fr-FR" dirty="0">
                <a:latin typeface="Comic Sans MS" pitchFamily="66" charset="0"/>
              </a:rPr>
              <a:t> ».</a:t>
            </a:r>
          </a:p>
          <a:p>
            <a:pPr marL="0" indent="0" algn="just">
              <a:buNone/>
            </a:pPr>
            <a:r>
              <a:rPr lang="fr-FR" dirty="0">
                <a:latin typeface="Comic Sans MS" pitchFamily="66" charset="0"/>
              </a:rPr>
              <a:t> </a:t>
            </a:r>
          </a:p>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Les travaux de la Commission européenne</a:t>
            </a:r>
            <a:endParaRPr lang="fr-FR" u="sng"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Ils présentent des recommandations en matière de gouvernance pour accroître la transparence (développement du </a:t>
            </a:r>
            <a:r>
              <a:rPr lang="fr-FR" dirty="0" err="1">
                <a:solidFill>
                  <a:srgbClr val="7030A0"/>
                </a:solidFill>
                <a:effectLst>
                  <a:outerShdw blurRad="38100" dist="38100" dir="2700000" algn="tl">
                    <a:srgbClr val="000000">
                      <a:alpha val="43137"/>
                    </a:srgbClr>
                  </a:outerShdw>
                </a:effectLst>
                <a:latin typeface="Comic Sans MS" pitchFamily="66" charset="0"/>
              </a:rPr>
              <a:t>comply</a:t>
            </a:r>
            <a:r>
              <a:rPr lang="fr-FR" dirty="0">
                <a:solidFill>
                  <a:srgbClr val="7030A0"/>
                </a:solidFill>
                <a:effectLst>
                  <a:outerShdw blurRad="38100" dist="38100" dir="2700000" algn="tl">
                    <a:srgbClr val="000000">
                      <a:alpha val="43137"/>
                    </a:srgbClr>
                  </a:outerShdw>
                </a:effectLst>
                <a:latin typeface="Comic Sans MS" pitchFamily="66" charset="0"/>
              </a:rPr>
              <a:t> or </a:t>
            </a:r>
            <a:r>
              <a:rPr lang="fr-FR" dirty="0" err="1">
                <a:solidFill>
                  <a:srgbClr val="7030A0"/>
                </a:solidFill>
                <a:effectLst>
                  <a:outerShdw blurRad="38100" dist="38100" dir="2700000" algn="tl">
                    <a:srgbClr val="000000">
                      <a:alpha val="43137"/>
                    </a:srgbClr>
                  </a:outerShdw>
                </a:effectLst>
                <a:latin typeface="Comic Sans MS" pitchFamily="66" charset="0"/>
              </a:rPr>
              <a:t>explain</a:t>
            </a:r>
            <a:r>
              <a:rPr lang="fr-FR" b="1" dirty="0">
                <a:latin typeface="Comic Sans MS" pitchFamily="66" charset="0"/>
              </a:rPr>
              <a:t>).</a:t>
            </a:r>
            <a:endParaRPr lang="fr-FR" dirty="0">
              <a:latin typeface="Comic Sans MS" pitchFamily="66" charset="0"/>
            </a:endParaRPr>
          </a:p>
          <a:p>
            <a:pPr marL="0" indent="0" algn="just">
              <a:buNone/>
            </a:pPr>
            <a:r>
              <a:rPr lang="fr-FR" dirty="0" smtClean="0">
                <a:latin typeface="Comic Sans MS" pitchFamily="66" charset="0"/>
              </a:rPr>
              <a:t>.</a:t>
            </a:r>
            <a:endParaRPr lang="fr-FR" dirty="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25</a:t>
            </a:fld>
            <a:endParaRPr lang="fr-FR"/>
          </a:p>
        </p:txBody>
      </p:sp>
    </p:spTree>
    <p:extLst>
      <p:ext uri="{BB962C8B-B14F-4D97-AF65-F5344CB8AC3E}">
        <p14:creationId xmlns:p14="http://schemas.microsoft.com/office/powerpoint/2010/main" val="6752415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a:solidFill>
                  <a:srgbClr val="FF0000"/>
                </a:solidFill>
                <a:effectLst>
                  <a:outerShdw blurRad="38100" dist="38100" dir="2700000" algn="tl">
                    <a:srgbClr val="000000">
                      <a:alpha val="43137"/>
                    </a:srgbClr>
                  </a:outerShdw>
                </a:effectLst>
                <a:latin typeface="Comic Sans MS" pitchFamily="66" charset="0"/>
              </a:rPr>
              <a:t>Gouvernance des organisations</a:t>
            </a:r>
            <a:endParaRPr lang="fr-FR" sz="2800" dirty="0"/>
          </a:p>
        </p:txBody>
      </p:sp>
      <p:sp>
        <p:nvSpPr>
          <p:cNvPr id="3" name="Espace réservé du contenu 2"/>
          <p:cNvSpPr>
            <a:spLocks noGrp="1"/>
          </p:cNvSpPr>
          <p:nvPr>
            <p:ph idx="1"/>
          </p:nvPr>
        </p:nvSpPr>
        <p:spPr>
          <a:xfrm>
            <a:off x="457200" y="1340768"/>
            <a:ext cx="8229600" cy="4785395"/>
          </a:xfrm>
        </p:spPr>
        <p:txBody>
          <a:bodyPr>
            <a:normAutofit fontScale="40000" lnSpcReduction="20000"/>
          </a:bodyPr>
          <a:lstStyle/>
          <a:p>
            <a:pPr marL="0" indent="0" algn="just">
              <a:buNone/>
            </a:pPr>
            <a:r>
              <a:rPr lang="fr-FR" b="1" u="sng" dirty="0">
                <a:solidFill>
                  <a:srgbClr val="FF0000"/>
                </a:solidFill>
                <a:effectLst>
                  <a:outerShdw blurRad="38100" dist="38100" dir="2700000" algn="tl">
                    <a:srgbClr val="000000">
                      <a:alpha val="43137"/>
                    </a:srgbClr>
                  </a:outerShdw>
                </a:effectLst>
                <a:latin typeface="Comic Sans MS" pitchFamily="66" charset="0"/>
              </a:rPr>
              <a:t>Rapport sur le Gouvernement </a:t>
            </a:r>
            <a:r>
              <a:rPr lang="fr-FR" b="1" u="sng" dirty="0" smtClean="0">
                <a:solidFill>
                  <a:srgbClr val="FF0000"/>
                </a:solidFill>
                <a:effectLst>
                  <a:outerShdw blurRad="38100" dist="38100" dir="2700000" algn="tl">
                    <a:srgbClr val="000000">
                      <a:alpha val="43137"/>
                    </a:srgbClr>
                  </a:outerShdw>
                </a:effectLst>
                <a:latin typeface="Comic Sans MS" pitchFamily="66" charset="0"/>
              </a:rPr>
              <a:t>d’Entreprise</a:t>
            </a:r>
          </a:p>
          <a:p>
            <a:pPr marL="0" indent="0" algn="just">
              <a:buNone/>
            </a:pPr>
            <a:endParaRPr lang="fr-FR" dirty="0">
              <a:solidFill>
                <a:srgbClr val="FF0000"/>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Suppression du rapport du Président sur le contrôle interne et la gestion des risques, et création d’un nouveau rapport sur le gouvernement d’entreprise établi par le conseil d’administration ou de surveillance entrée en vigueur sur les exercices ouverts à compter du 01.01.2017. </a:t>
            </a:r>
            <a:endParaRPr lang="fr-FR" dirty="0" smtClean="0">
              <a:latin typeface="Comic Sans MS" pitchFamily="66" charset="0"/>
            </a:endParaRPr>
          </a:p>
          <a:p>
            <a:pPr marL="0" indent="0" algn="just">
              <a:buNone/>
            </a:pPr>
            <a:r>
              <a:rPr lang="fr-FR" b="1" dirty="0" smtClean="0">
                <a:solidFill>
                  <a:schemeClr val="accent6">
                    <a:lumMod val="75000"/>
                  </a:schemeClr>
                </a:solidFill>
                <a:effectLst>
                  <a:outerShdw blurRad="38100" dist="38100" dir="2700000" algn="tl">
                    <a:srgbClr val="000000">
                      <a:alpha val="43137"/>
                    </a:srgbClr>
                  </a:outerShdw>
                </a:effectLst>
                <a:latin typeface="Comic Sans MS" pitchFamily="66" charset="0"/>
              </a:rPr>
              <a:t>Les </a:t>
            </a:r>
            <a:r>
              <a:rPr lang="fr-FR" b="1" dirty="0">
                <a:solidFill>
                  <a:schemeClr val="accent6">
                    <a:lumMod val="75000"/>
                  </a:schemeClr>
                </a:solidFill>
                <a:effectLst>
                  <a:outerShdw blurRad="38100" dist="38100" dir="2700000" algn="tl">
                    <a:srgbClr val="000000">
                      <a:alpha val="43137"/>
                    </a:srgbClr>
                  </a:outerShdw>
                </a:effectLst>
                <a:latin typeface="Comic Sans MS" pitchFamily="66" charset="0"/>
              </a:rPr>
              <a:t>informations qui étaient fournies dans le rapport sur le contrôle interne sont transférées soit dans le rapport de gestion, sont dans le rapport sur le gouvernement d’entreprise.</a:t>
            </a:r>
            <a:endParaRPr lang="fr-FR" dirty="0">
              <a:solidFill>
                <a:schemeClr val="accent6">
                  <a:lumMod val="75000"/>
                </a:schemeClr>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Les principales caractéristiques des procédures de contrôle interne et de gestion des risques qui figuraient dans le rapport du président sont désormais présentées dans le rapport de gestion, ces informations sont à présent limitées aux procédures relatives à l’élaboration et au traitement de l’information comptable et financière.</a:t>
            </a:r>
          </a:p>
          <a:p>
            <a:pPr marL="0" indent="0" algn="just">
              <a:buNone/>
            </a:pPr>
            <a:r>
              <a:rPr lang="fr-FR" dirty="0">
                <a:latin typeface="Comic Sans MS" pitchFamily="66" charset="0"/>
              </a:rPr>
              <a:t>Les informations relatives à la gouvernance et à divers aspects du fonctionnement des organes d’administration et de direction de la société qui étaient fournies dans le rapport du Président (rapport de gestion)  elles relèvent désormais du rapport sur le gouvernement d’entreprise.</a:t>
            </a:r>
          </a:p>
          <a:p>
            <a:pPr marL="0" indent="0" algn="just">
              <a:buNone/>
            </a:pPr>
            <a:r>
              <a:rPr lang="fr-FR" dirty="0">
                <a:latin typeface="Comic Sans MS" pitchFamily="66" charset="0"/>
              </a:rPr>
              <a:t>La suppression du rapport sur le contrôle interne et la gestion des risques n’impactent que les sociétés dont les titres sont admis sur aux négociations sur un marché réglementé.</a:t>
            </a:r>
          </a:p>
          <a:p>
            <a:pPr marL="0" indent="0" algn="just">
              <a:buNone/>
            </a:pPr>
            <a:r>
              <a:rPr lang="fr-FR" dirty="0">
                <a:latin typeface="Comic Sans MS" pitchFamily="66" charset="0"/>
              </a:rPr>
              <a:t>La création du nouveau rapport sur le gouvernement d »’entreprise s’applique à toutes les sociétés anonymes et les sociétés en commandite par actions que leurs titres soient admis aux négociations sur un marché réglementé ou non.</a:t>
            </a:r>
          </a:p>
          <a:p>
            <a:pPr marL="0" indent="0" algn="just">
              <a:buNone/>
            </a:pPr>
            <a:r>
              <a:rPr lang="fr-FR" dirty="0">
                <a:latin typeface="Comic Sans MS" pitchFamily="66" charset="0"/>
              </a:rPr>
              <a:t>Le conseil d’administration ou de surveillance présente à l’assemblée générale un rapport sur le gouvernement d’entreprise ‘nouveaux articles du code de commerce’’</a:t>
            </a:r>
          </a:p>
          <a:p>
            <a:pPr marL="0" indent="0" algn="just">
              <a:buNone/>
            </a:pPr>
            <a:r>
              <a:rPr lang="fr-FR" dirty="0">
                <a:latin typeface="Comic Sans MS" pitchFamily="66" charset="0"/>
              </a:rPr>
              <a:t>La non présentation du rapport sur le gouvernement d’entreprise à l’assemblée générale ordinaire d’une SA ou d’une SCA entraine la nullité des délibérations prises par l’assemblée générale.</a:t>
            </a:r>
          </a:p>
          <a:p>
            <a:pPr marL="0" indent="0" algn="just">
              <a:buNone/>
            </a:pPr>
            <a:endParaRPr lang="fr-FR" dirty="0" smtClean="0">
              <a:latin typeface="Comic Sans MS" pitchFamily="66" charset="0"/>
            </a:endParaRPr>
          </a:p>
          <a:p>
            <a:pPr marL="0" indent="0" algn="just">
              <a:buNone/>
            </a:pPr>
            <a:r>
              <a:rPr lang="fr-FR" dirty="0" smtClean="0">
                <a:solidFill>
                  <a:srgbClr val="7030A0"/>
                </a:solidFill>
                <a:effectLst>
                  <a:outerShdw blurRad="38100" dist="38100" dir="2700000" algn="tl">
                    <a:srgbClr val="000000">
                      <a:alpha val="43137"/>
                    </a:srgbClr>
                  </a:outerShdw>
                </a:effectLst>
                <a:latin typeface="Comic Sans MS" pitchFamily="66" charset="0"/>
              </a:rPr>
              <a:t>L’auditeur légal </a:t>
            </a:r>
            <a:r>
              <a:rPr lang="fr-FR" dirty="0">
                <a:solidFill>
                  <a:srgbClr val="7030A0"/>
                </a:solidFill>
                <a:effectLst>
                  <a:outerShdw blurRad="38100" dist="38100" dir="2700000" algn="tl">
                    <a:srgbClr val="000000">
                      <a:alpha val="43137"/>
                    </a:srgbClr>
                  </a:outerShdw>
                </a:effectLst>
                <a:latin typeface="Comic Sans MS" pitchFamily="66" charset="0"/>
              </a:rPr>
              <a:t>intervient sur le rapport sur le gouvernement d’entreprise et il doit présenter ses </a:t>
            </a:r>
            <a:r>
              <a:rPr lang="fr-FR" dirty="0" smtClean="0">
                <a:solidFill>
                  <a:srgbClr val="7030A0"/>
                </a:solidFill>
                <a:effectLst>
                  <a:outerShdw blurRad="38100" dist="38100" dir="2700000" algn="tl">
                    <a:srgbClr val="000000">
                      <a:alpha val="43137"/>
                    </a:srgbClr>
                  </a:outerShdw>
                </a:effectLst>
                <a:latin typeface="Comic Sans MS" pitchFamily="66" charset="0"/>
              </a:rPr>
              <a:t>observations,     L’expert-comptable accompagne l’élaboration du contenu du rapport.</a:t>
            </a:r>
            <a:endParaRPr lang="fr-FR" dirty="0">
              <a:solidFill>
                <a:srgbClr val="7030A0"/>
              </a:solidFill>
              <a:effectLst>
                <a:outerShdw blurRad="38100" dist="38100" dir="2700000" algn="tl">
                  <a:srgbClr val="000000">
                    <a:alpha val="43137"/>
                  </a:srgbClr>
                </a:outerShdw>
              </a:effectLst>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26</a:t>
            </a:fld>
            <a:endParaRPr lang="fr-FR"/>
          </a:p>
        </p:txBody>
      </p:sp>
    </p:spTree>
    <p:extLst>
      <p:ext uri="{BB962C8B-B14F-4D97-AF65-F5344CB8AC3E}">
        <p14:creationId xmlns:p14="http://schemas.microsoft.com/office/powerpoint/2010/main" val="14807753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et contrôle interne</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4785395"/>
          </a:xfrm>
        </p:spPr>
        <p:txBody>
          <a:bodyPr>
            <a:normAutofit fontScale="47500" lnSpcReduction="20000"/>
          </a:bodyPr>
          <a:lstStyle/>
          <a:p>
            <a:pPr marL="0" indent="0" algn="just">
              <a:buNone/>
            </a:pPr>
            <a:r>
              <a:rPr lang="fr-FR" b="1" dirty="0" err="1">
                <a:latin typeface="Comic Sans MS" pitchFamily="66" charset="0"/>
              </a:rPr>
              <a:t>Internal</a:t>
            </a:r>
            <a:r>
              <a:rPr lang="fr-FR" b="1" dirty="0">
                <a:latin typeface="Comic Sans MS" pitchFamily="66" charset="0"/>
              </a:rPr>
              <a:t> Control en anglais / Interne </a:t>
            </a:r>
            <a:r>
              <a:rPr lang="fr-FR" b="1" dirty="0" err="1">
                <a:latin typeface="Comic Sans MS" pitchFamily="66" charset="0"/>
              </a:rPr>
              <a:t>Kontroll</a:t>
            </a:r>
            <a:r>
              <a:rPr lang="fr-FR" b="1" dirty="0">
                <a:latin typeface="Comic Sans MS" pitchFamily="66" charset="0"/>
              </a:rPr>
              <a:t> en Allemand / Control </a:t>
            </a:r>
            <a:r>
              <a:rPr lang="fr-FR" b="1" dirty="0" err="1">
                <a:latin typeface="Comic Sans MS" pitchFamily="66" charset="0"/>
              </a:rPr>
              <a:t>interno</a:t>
            </a:r>
            <a:r>
              <a:rPr lang="fr-FR" b="1" dirty="0">
                <a:latin typeface="Comic Sans MS" pitchFamily="66" charset="0"/>
              </a:rPr>
              <a:t> en </a:t>
            </a:r>
            <a:r>
              <a:rPr lang="fr-FR" b="1" dirty="0" smtClean="0">
                <a:latin typeface="Comic Sans MS" pitchFamily="66" charset="0"/>
              </a:rPr>
              <a:t>espagnol / </a:t>
            </a:r>
            <a:r>
              <a:rPr lang="fr-FR" b="1" dirty="0" err="1" smtClean="0">
                <a:latin typeface="Comic Sans MS" pitchFamily="66" charset="0"/>
              </a:rPr>
              <a:t>Controlo</a:t>
            </a:r>
            <a:r>
              <a:rPr lang="fr-FR" b="1" dirty="0" smtClean="0">
                <a:latin typeface="Comic Sans MS" pitchFamily="66" charset="0"/>
              </a:rPr>
              <a:t> </a:t>
            </a:r>
            <a:r>
              <a:rPr lang="fr-FR" b="1" dirty="0" err="1">
                <a:latin typeface="Comic Sans MS" pitchFamily="66" charset="0"/>
              </a:rPr>
              <a:t>interno</a:t>
            </a:r>
            <a:r>
              <a:rPr lang="fr-FR" b="1" dirty="0">
                <a:latin typeface="Comic Sans MS" pitchFamily="66" charset="0"/>
              </a:rPr>
              <a:t> en italien.</a:t>
            </a:r>
            <a:endParaRPr lang="fr-FR" dirty="0">
              <a:latin typeface="Comic Sans MS" pitchFamily="66" charset="0"/>
            </a:endParaRPr>
          </a:p>
          <a:p>
            <a:pPr marL="0" indent="0" algn="just">
              <a:buNone/>
            </a:pPr>
            <a:r>
              <a:rPr lang="fr-FR" dirty="0">
                <a:latin typeface="Comic Sans MS" pitchFamily="66" charset="0"/>
              </a:rPr>
              <a:t>Le mot contrôle est apparu en Français au </a:t>
            </a:r>
            <a:r>
              <a:rPr lang="fr-FR" dirty="0" err="1">
                <a:latin typeface="Comic Sans MS" pitchFamily="66" charset="0"/>
              </a:rPr>
              <a:t>XIVéme</a:t>
            </a:r>
            <a:r>
              <a:rPr lang="fr-FR" dirty="0">
                <a:latin typeface="Comic Sans MS" pitchFamily="66" charset="0"/>
              </a:rPr>
              <a:t> siècle .</a:t>
            </a:r>
          </a:p>
          <a:p>
            <a:pPr marL="0" indent="0" algn="just">
              <a:buNone/>
            </a:pPr>
            <a:r>
              <a:rPr lang="fr-FR" b="1" dirty="0" smtClean="0">
                <a:latin typeface="Comic Sans MS" pitchFamily="66" charset="0"/>
              </a:rPr>
              <a:t>	Il </a:t>
            </a:r>
            <a:r>
              <a:rPr lang="fr-FR" b="1" dirty="0">
                <a:latin typeface="Comic Sans MS" pitchFamily="66" charset="0"/>
              </a:rPr>
              <a:t>est formé des mots contre et rôle.</a:t>
            </a:r>
            <a:endParaRPr lang="fr-FR" dirty="0">
              <a:latin typeface="Comic Sans MS" pitchFamily="66" charset="0"/>
            </a:endParaRPr>
          </a:p>
          <a:p>
            <a:pPr marL="0" indent="0" algn="just">
              <a:buNone/>
            </a:pPr>
            <a:r>
              <a:rPr lang="fr-FR" b="1" dirty="0" smtClean="0">
                <a:latin typeface="Comic Sans MS" pitchFamily="66" charset="0"/>
              </a:rPr>
              <a:t>	Il </a:t>
            </a:r>
            <a:r>
              <a:rPr lang="fr-FR" b="1" dirty="0">
                <a:latin typeface="Comic Sans MS" pitchFamily="66" charset="0"/>
              </a:rPr>
              <a:t>vient du latin médiéval </a:t>
            </a:r>
            <a:r>
              <a:rPr lang="fr-FR" b="1" dirty="0" err="1">
                <a:latin typeface="Comic Sans MS" pitchFamily="66" charset="0"/>
              </a:rPr>
              <a:t>contrarotulus</a:t>
            </a:r>
            <a:r>
              <a:rPr lang="fr-FR" b="1" dirty="0">
                <a:latin typeface="Comic Sans MS" pitchFamily="66" charset="0"/>
              </a:rPr>
              <a:t>.</a:t>
            </a:r>
            <a:endParaRPr lang="fr-FR" dirty="0">
              <a:latin typeface="Comic Sans MS" pitchFamily="66" charset="0"/>
            </a:endParaRP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Initialement </a:t>
            </a:r>
            <a:r>
              <a:rPr lang="fr-FR" dirty="0">
                <a:latin typeface="Comic Sans MS" pitchFamily="66" charset="0"/>
              </a:rPr>
              <a:t>le mot désigne un registre (rôle) tenu en double, l’un servant à vérifier à l’autre.</a:t>
            </a:r>
          </a:p>
          <a:p>
            <a:pPr marL="0" indent="0" algn="just">
              <a:buNone/>
            </a:pPr>
            <a:r>
              <a:rPr lang="fr-FR" dirty="0">
                <a:latin typeface="Comic Sans MS" pitchFamily="66" charset="0"/>
              </a:rPr>
              <a:t>Par métonymie avec le temps, il signifie vérification et surveillance. Depuis le mot est devenu impopulaire accolé à l’adjectif fiscal.</a:t>
            </a:r>
          </a:p>
          <a:p>
            <a:pPr marL="0" indent="0" algn="just">
              <a:buNone/>
            </a:pPr>
            <a:endParaRPr lang="fr-FR" b="1" dirty="0" smtClean="0">
              <a:latin typeface="Comic Sans MS" pitchFamily="66" charset="0"/>
            </a:endParaRPr>
          </a:p>
          <a:p>
            <a:pPr marL="0" indent="0" algn="just">
              <a:buNone/>
            </a:pPr>
            <a:r>
              <a:rPr lang="fr-FR" b="1" dirty="0" smtClean="0">
                <a:latin typeface="Comic Sans MS" pitchFamily="66" charset="0"/>
              </a:rPr>
              <a:t>Le </a:t>
            </a:r>
            <a:r>
              <a:rPr lang="fr-FR" b="1" dirty="0">
                <a:latin typeface="Comic Sans MS" pitchFamily="66" charset="0"/>
              </a:rPr>
              <a:t>mot rôle est issu du latin médiéval </a:t>
            </a:r>
            <a:r>
              <a:rPr lang="fr-FR" b="1" dirty="0" err="1">
                <a:latin typeface="Comic Sans MS" pitchFamily="66" charset="0"/>
              </a:rPr>
              <a:t>rotulus</a:t>
            </a:r>
            <a:r>
              <a:rPr lang="fr-FR" b="1" dirty="0">
                <a:latin typeface="Comic Sans MS" pitchFamily="66" charset="0"/>
              </a:rPr>
              <a:t>. Ce mot est un diminutif du latin « rota » ‘’roue’’ qui désigne une feuille roulée portant un écrit.</a:t>
            </a:r>
            <a:endParaRPr lang="fr-FR" dirty="0">
              <a:latin typeface="Comic Sans MS" pitchFamily="66" charset="0"/>
            </a:endParaRPr>
          </a:p>
          <a:p>
            <a:pPr marL="0" indent="0" algn="just">
              <a:buNone/>
            </a:pPr>
            <a:r>
              <a:rPr lang="fr-FR" dirty="0">
                <a:latin typeface="Comic Sans MS" pitchFamily="66" charset="0"/>
              </a:rPr>
              <a:t>Par extension, le mot rôle désigne le texte que doit  apprendre un acteur ou la liste des membres d’un équipage d’un navire.</a:t>
            </a:r>
          </a:p>
          <a:p>
            <a:pPr marL="0" indent="0" algn="just">
              <a:buNone/>
            </a:pPr>
            <a:r>
              <a:rPr lang="fr-FR" b="1" dirty="0">
                <a:latin typeface="Comic Sans MS" pitchFamily="66" charset="0"/>
              </a:rPr>
              <a:t> </a:t>
            </a:r>
            <a:endParaRPr lang="fr-FR" dirty="0">
              <a:latin typeface="Comic Sans MS" pitchFamily="66" charset="0"/>
            </a:endParaRPr>
          </a:p>
          <a:p>
            <a:pPr marL="0" indent="0" algn="just">
              <a:buNone/>
            </a:pPr>
            <a:r>
              <a:rPr lang="fr-FR" b="1" u="sng" dirty="0">
                <a:latin typeface="Comic Sans MS" pitchFamily="66" charset="0"/>
              </a:rPr>
              <a:t>Définition</a:t>
            </a:r>
            <a:endParaRPr lang="fr-FR" dirty="0">
              <a:latin typeface="Comic Sans MS" pitchFamily="66" charset="0"/>
            </a:endParaRPr>
          </a:p>
          <a:p>
            <a:pPr marL="0" indent="0" algn="just">
              <a:buNone/>
            </a:pPr>
            <a:r>
              <a:rPr lang="fr-FR" b="1" dirty="0">
                <a:latin typeface="Comic Sans MS" pitchFamily="66" charset="0"/>
              </a:rPr>
              <a:t>Le contrôle interne est avant tout un système d’organisation et nulle entreprise ne peut vivre sans organisation stable et adaptée à ses besoins.</a:t>
            </a:r>
            <a:endParaRPr lang="fr-FR" dirty="0">
              <a:latin typeface="Comic Sans MS" pitchFamily="66" charset="0"/>
            </a:endParaRPr>
          </a:p>
          <a:p>
            <a:pPr marL="0" indent="0" algn="just">
              <a:buNone/>
            </a:pPr>
            <a:r>
              <a:rPr lang="fr-FR" b="1" dirty="0">
                <a:latin typeface="Comic Sans MS" pitchFamily="66" charset="0"/>
              </a:rPr>
              <a:t> </a:t>
            </a:r>
            <a:endParaRPr lang="fr-FR" dirty="0">
              <a:latin typeface="Comic Sans MS" pitchFamily="66" charset="0"/>
            </a:endParaRPr>
          </a:p>
          <a:p>
            <a:pPr algn="just"/>
            <a:r>
              <a:rPr lang="fr-FR" b="1" u="sng" dirty="0">
                <a:latin typeface="Comic Sans MS" pitchFamily="66" charset="0"/>
              </a:rPr>
              <a:t/>
            </a:r>
            <a:br>
              <a:rPr lang="fr-FR" b="1" u="sng" dirty="0">
                <a:latin typeface="Comic Sans MS" pitchFamily="66" charset="0"/>
              </a:rPr>
            </a:br>
            <a:r>
              <a:rPr lang="fr-FR" b="1" dirty="0">
                <a:latin typeface="Comic Sans MS" pitchFamily="66" charset="0"/>
              </a:rPr>
              <a:t> </a:t>
            </a:r>
            <a:endParaRPr lang="fr-FR" dirty="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27</a:t>
            </a:fld>
            <a:endParaRPr lang="fr-FR"/>
          </a:p>
        </p:txBody>
      </p:sp>
    </p:spTree>
    <p:extLst>
      <p:ext uri="{BB962C8B-B14F-4D97-AF65-F5344CB8AC3E}">
        <p14:creationId xmlns:p14="http://schemas.microsoft.com/office/powerpoint/2010/main" val="3132551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et contrôle interne</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4785395"/>
          </a:xfrm>
        </p:spPr>
        <p:txBody>
          <a:bodyPr>
            <a:noAutofit/>
          </a:bodyPr>
          <a:lstStyle/>
          <a:p>
            <a:pPr marL="0" indent="0" algn="just">
              <a:buNone/>
            </a:pPr>
            <a:r>
              <a:rPr lang="fr-FR" sz="1400" b="1" u="sng" dirty="0" smtClean="0">
                <a:solidFill>
                  <a:srgbClr val="FF33CC"/>
                </a:solidFill>
                <a:effectLst>
                  <a:outerShdw blurRad="38100" dist="38100" dir="2700000" algn="tl">
                    <a:srgbClr val="000000">
                      <a:alpha val="43137"/>
                    </a:srgbClr>
                  </a:outerShdw>
                </a:effectLst>
                <a:latin typeface="Comic Sans MS" pitchFamily="66" charset="0"/>
              </a:rPr>
              <a:t>Gouvernance </a:t>
            </a:r>
            <a:r>
              <a:rPr lang="fr-FR" sz="1400" b="1" u="sng" dirty="0">
                <a:solidFill>
                  <a:srgbClr val="FF33CC"/>
                </a:solidFill>
                <a:effectLst>
                  <a:outerShdw blurRad="38100" dist="38100" dir="2700000" algn="tl">
                    <a:srgbClr val="000000">
                      <a:alpha val="43137"/>
                    </a:srgbClr>
                  </a:outerShdw>
                </a:effectLst>
                <a:latin typeface="Comic Sans MS" pitchFamily="66" charset="0"/>
              </a:rPr>
              <a:t>et Contrôle interne</a:t>
            </a:r>
            <a:endParaRPr lang="fr-FR" sz="1400"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sz="1400" b="1" dirty="0">
                <a:latin typeface="Comic Sans MS" pitchFamily="66" charset="0"/>
              </a:rPr>
              <a:t>Une bonne gouvernance fait partie du</a:t>
            </a:r>
            <a:r>
              <a:rPr lang="fr-FR" sz="1400" dirty="0">
                <a:latin typeface="Comic Sans MS" pitchFamily="66" charset="0"/>
              </a:rPr>
              <a:t> </a:t>
            </a:r>
            <a:r>
              <a:rPr lang="fr-FR" sz="1400" b="1" dirty="0">
                <a:latin typeface="Comic Sans MS" pitchFamily="66" charset="0"/>
              </a:rPr>
              <a:t>système de contrôle interne de l'entreprise </a:t>
            </a:r>
            <a:r>
              <a:rPr lang="fr-FR" sz="1400" dirty="0">
                <a:latin typeface="Comic Sans MS" pitchFamily="66" charset="0"/>
              </a:rPr>
              <a:t>puisque sa mise en place permet de mieux structurer l'entreprise.</a:t>
            </a:r>
          </a:p>
          <a:p>
            <a:pPr marL="0" indent="0" algn="just">
              <a:buNone/>
            </a:pPr>
            <a:r>
              <a:rPr lang="fr-FR" sz="1400" dirty="0">
                <a:latin typeface="Comic Sans MS" pitchFamily="66" charset="0"/>
              </a:rPr>
              <a:t>Si la responsabilité de la qualité du contrôle interne est du ressort de la direction générale, la gouvernance devra s’assurer de l’efficacité du contrôle interne.</a:t>
            </a:r>
          </a:p>
          <a:p>
            <a:pPr marL="0" indent="0" algn="just">
              <a:buNone/>
            </a:pPr>
            <a:r>
              <a:rPr lang="fr-FR" sz="1400" dirty="0">
                <a:latin typeface="Comic Sans MS" pitchFamily="66" charset="0"/>
              </a:rPr>
              <a:t>Le bon fonctionnement des processus exige que des normes ou principes de fonctionnement aient été établis et que des indicateurs de suivi aient été mis en place</a:t>
            </a:r>
          </a:p>
          <a:p>
            <a:pPr marL="0" indent="0" algn="just">
              <a:buNone/>
            </a:pPr>
            <a:r>
              <a:rPr lang="fr-FR" sz="1400" i="1" dirty="0">
                <a:latin typeface="Comic Sans MS" pitchFamily="66" charset="0"/>
              </a:rPr>
              <a:t> </a:t>
            </a:r>
            <a:r>
              <a:rPr lang="fr-FR" sz="1400" dirty="0" smtClean="0">
                <a:latin typeface="Comic Sans MS" pitchFamily="66" charset="0"/>
              </a:rPr>
              <a:t>Mise </a:t>
            </a:r>
            <a:r>
              <a:rPr lang="fr-FR" sz="1400" dirty="0">
                <a:latin typeface="Comic Sans MS" pitchFamily="66" charset="0"/>
              </a:rPr>
              <a:t>en place d’un dispositif de contrôle et d’évaluation </a:t>
            </a:r>
            <a:r>
              <a:rPr lang="fr-FR" sz="1400" b="1" dirty="0">
                <a:latin typeface="Comic Sans MS" pitchFamily="66" charset="0"/>
              </a:rPr>
              <a:t>(</a:t>
            </a:r>
            <a:r>
              <a:rPr lang="fr-FR" sz="1400" b="1" dirty="0">
                <a:solidFill>
                  <a:srgbClr val="7030A0"/>
                </a:solidFill>
                <a:effectLst>
                  <a:outerShdw blurRad="38100" dist="38100" dir="2700000" algn="tl">
                    <a:srgbClr val="000000">
                      <a:alpha val="43137"/>
                    </a:srgbClr>
                  </a:outerShdw>
                </a:effectLst>
                <a:latin typeface="Comic Sans MS" pitchFamily="66" charset="0"/>
              </a:rPr>
              <a:t>monitoring</a:t>
            </a:r>
            <a:r>
              <a:rPr lang="fr-FR" sz="1400" b="1" dirty="0">
                <a:latin typeface="Comic Sans MS" pitchFamily="66" charset="0"/>
              </a:rPr>
              <a:t>)</a:t>
            </a:r>
            <a:r>
              <a:rPr lang="fr-FR" sz="1400" dirty="0">
                <a:latin typeface="Comic Sans MS" pitchFamily="66" charset="0"/>
              </a:rPr>
              <a:t> des diverses mesures mises en œuvre.</a:t>
            </a:r>
          </a:p>
          <a:p>
            <a:pPr marL="0" indent="0" algn="just">
              <a:buNone/>
            </a:pPr>
            <a:r>
              <a:rPr lang="fr-FR" sz="1400" b="1" dirty="0">
                <a:latin typeface="Comic Sans MS" pitchFamily="66" charset="0"/>
              </a:rPr>
              <a:t>Le nouveau référentiel COSO 2017 sur la gestion des risques de l'entreprise s'applique à toutes les entités - publiques, privées ONG, gouvernementales - quels que soient la structure, la taille, le secteur ou la zone géographique</a:t>
            </a:r>
            <a:endParaRPr lang="fr-FR" sz="1400" dirty="0">
              <a:latin typeface="Comic Sans MS" pitchFamily="66" charset="0"/>
            </a:endParaRPr>
          </a:p>
          <a:p>
            <a:pPr marL="0" indent="0" algn="just">
              <a:buNone/>
            </a:pPr>
            <a:r>
              <a:rPr lang="fr-FR" sz="1400" dirty="0">
                <a:latin typeface="Comic Sans MS" pitchFamily="66" charset="0"/>
              </a:rPr>
              <a:t>Le </a:t>
            </a:r>
            <a:r>
              <a:rPr lang="fr-FR" sz="1400" dirty="0" err="1">
                <a:latin typeface="Comic Sans MS" pitchFamily="66" charset="0"/>
              </a:rPr>
              <a:t>Committee</a:t>
            </a:r>
            <a:r>
              <a:rPr lang="fr-FR" sz="1400" dirty="0">
                <a:latin typeface="Comic Sans MS" pitchFamily="66" charset="0"/>
              </a:rPr>
              <a:t> of Sponsoring Organisations of the </a:t>
            </a:r>
            <a:r>
              <a:rPr lang="fr-FR" sz="1400" dirty="0" err="1">
                <a:latin typeface="Comic Sans MS" pitchFamily="66" charset="0"/>
              </a:rPr>
              <a:t>Treadway</a:t>
            </a:r>
            <a:r>
              <a:rPr lang="fr-FR" sz="1400" dirty="0">
                <a:latin typeface="Comic Sans MS" pitchFamily="66" charset="0"/>
              </a:rPr>
              <a:t> Commission (COSO) a publié en septembre 2017, une mise à jour de son référentiel de 2004 sur la gestion des risques dans l'entreprise qui était largement reconnu à travers le monde comme une </a:t>
            </a:r>
            <a:r>
              <a:rPr lang="fr-FR" sz="1400" b="1" dirty="0">
                <a:latin typeface="Comic Sans MS" pitchFamily="66" charset="0"/>
              </a:rPr>
              <a:t>référence de premier plan en matière de gestion des risques dans l'entreprise. </a:t>
            </a:r>
            <a:endParaRPr lang="fr-FR" sz="1400" dirty="0">
              <a:latin typeface="Comic Sans MS" pitchFamily="66" charset="0"/>
            </a:endParaRPr>
          </a:p>
          <a:p>
            <a:pPr marL="0" indent="0" algn="just">
              <a:buNone/>
            </a:pPr>
            <a:r>
              <a:rPr lang="fr-FR" sz="1400" dirty="0" smtClean="0">
                <a:latin typeface="Comic Sans MS" pitchFamily="66" charset="0"/>
              </a:rPr>
              <a:t>Le </a:t>
            </a:r>
            <a:r>
              <a:rPr lang="fr-FR" sz="1400" dirty="0">
                <a:latin typeface="Comic Sans MS" pitchFamily="66" charset="0"/>
              </a:rPr>
              <a:t>référentiel est un ensemble de </a:t>
            </a:r>
            <a:r>
              <a:rPr lang="fr-FR" sz="1400" b="1" dirty="0">
                <a:latin typeface="Comic Sans MS" pitchFamily="66" charset="0"/>
              </a:rPr>
              <a:t>20 principes organisés autour de 5 composantes interdépendantes.</a:t>
            </a:r>
            <a:endParaRPr lang="fr-FR" sz="1400" dirty="0">
              <a:latin typeface="Comic Sans MS" pitchFamily="66" charset="0"/>
            </a:endParaRPr>
          </a:p>
          <a:p>
            <a:pPr marL="0" indent="0" algn="just">
              <a:buNone/>
            </a:pPr>
            <a:r>
              <a:rPr lang="fr-FR" sz="1400" dirty="0" smtClean="0">
                <a:latin typeface="Comic Sans MS" pitchFamily="66" charset="0"/>
              </a:rPr>
              <a:t>La </a:t>
            </a:r>
            <a:r>
              <a:rPr lang="fr-FR" sz="1400" dirty="0">
                <a:latin typeface="Comic Sans MS" pitchFamily="66" charset="0"/>
              </a:rPr>
              <a:t>gestion des risques est l'un des leviers nécessaires pour conduire la mission et la vision de </a:t>
            </a:r>
            <a:r>
              <a:rPr lang="fr-FR" sz="1400" dirty="0" smtClean="0">
                <a:latin typeface="Comic Sans MS" pitchFamily="66" charset="0"/>
              </a:rPr>
              <a:t>l'entité.</a:t>
            </a:r>
            <a:endParaRPr lang="fr-FR" sz="1400" dirty="0">
              <a:latin typeface="Comic Sans MS" pitchFamily="66" charset="0"/>
            </a:endParaRPr>
          </a:p>
          <a:p>
            <a:pPr marL="0" indent="0" algn="just">
              <a:buNone/>
            </a:pPr>
            <a:endParaRPr lang="fr-FR" sz="1400" b="1" u="sng" dirty="0" smtClean="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28</a:t>
            </a:fld>
            <a:endParaRPr lang="fr-FR"/>
          </a:p>
        </p:txBody>
      </p:sp>
    </p:spTree>
    <p:extLst>
      <p:ext uri="{BB962C8B-B14F-4D97-AF65-F5344CB8AC3E}">
        <p14:creationId xmlns:p14="http://schemas.microsoft.com/office/powerpoint/2010/main" val="17637066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Gouvernance et contrôle interne</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4785395"/>
          </a:xfrm>
        </p:spPr>
        <p:txBody>
          <a:bodyPr>
            <a:noAutofit/>
          </a:bodyPr>
          <a:lstStyle/>
          <a:p>
            <a:pPr marL="0" indent="0" algn="just">
              <a:buNone/>
            </a:pPr>
            <a:r>
              <a:rPr lang="fr-FR" sz="1400" b="1" u="sng" dirty="0" smtClean="0">
                <a:solidFill>
                  <a:srgbClr val="FF33CC"/>
                </a:solidFill>
                <a:latin typeface="Comic Sans MS" pitchFamily="66" charset="0"/>
              </a:rPr>
              <a:t>Le contrôle interne et </a:t>
            </a:r>
            <a:r>
              <a:rPr lang="fr-FR" sz="1400" b="1" u="sng" dirty="0">
                <a:solidFill>
                  <a:srgbClr val="FF33CC"/>
                </a:solidFill>
                <a:latin typeface="Comic Sans MS" pitchFamily="66" charset="0"/>
              </a:rPr>
              <a:t>l’expert-comptable</a:t>
            </a:r>
            <a:endParaRPr lang="fr-FR" sz="1400" dirty="0">
              <a:solidFill>
                <a:srgbClr val="FF33CC"/>
              </a:solidFill>
              <a:latin typeface="Comic Sans MS" pitchFamily="66" charset="0"/>
            </a:endParaRPr>
          </a:p>
          <a:p>
            <a:pPr marL="0" indent="0" algn="just">
              <a:buNone/>
            </a:pPr>
            <a:r>
              <a:rPr lang="fr-FR" sz="1400" dirty="0">
                <a:latin typeface="Comic Sans MS" pitchFamily="66" charset="0"/>
              </a:rPr>
              <a:t>Dans les pays </a:t>
            </a:r>
            <a:r>
              <a:rPr lang="fr-FR" sz="1400" dirty="0" err="1">
                <a:latin typeface="Comic Sans MS" pitchFamily="66" charset="0"/>
              </a:rPr>
              <a:t>anglosaxons</a:t>
            </a:r>
            <a:r>
              <a:rPr lang="fr-FR" sz="1400" dirty="0">
                <a:latin typeface="Comic Sans MS" pitchFamily="66" charset="0"/>
              </a:rPr>
              <a:t> on a tendance à distinguer 02 aspects du contrôle interne </a:t>
            </a:r>
            <a:r>
              <a:rPr lang="fr-FR" sz="1400" dirty="0" err="1">
                <a:latin typeface="Comic Sans MS" pitchFamily="66" charset="0"/>
              </a:rPr>
              <a:t>financial</a:t>
            </a:r>
            <a:r>
              <a:rPr lang="fr-FR" sz="1400" dirty="0">
                <a:latin typeface="Comic Sans MS" pitchFamily="66" charset="0"/>
              </a:rPr>
              <a:t> control et </a:t>
            </a:r>
            <a:r>
              <a:rPr lang="fr-FR" sz="1400" dirty="0" err="1">
                <a:latin typeface="Comic Sans MS" pitchFamily="66" charset="0"/>
              </a:rPr>
              <a:t>managerial</a:t>
            </a:r>
            <a:r>
              <a:rPr lang="fr-FR" sz="1400" dirty="0">
                <a:latin typeface="Comic Sans MS" pitchFamily="66" charset="0"/>
              </a:rPr>
              <a:t> control. Dans un livre publié en 1946, Arthur Holmes distinguait </a:t>
            </a:r>
            <a:r>
              <a:rPr lang="fr-FR" sz="1400" b="1" dirty="0">
                <a:latin typeface="Comic Sans MS" pitchFamily="66" charset="0"/>
              </a:rPr>
              <a:t>« </a:t>
            </a:r>
            <a:r>
              <a:rPr lang="fr-FR" sz="1400" b="1" dirty="0" err="1">
                <a:latin typeface="Comic Sans MS" pitchFamily="66" charset="0"/>
              </a:rPr>
              <a:t>internal</a:t>
            </a:r>
            <a:r>
              <a:rPr lang="fr-FR" sz="1400" b="1" dirty="0">
                <a:latin typeface="Comic Sans MS" pitchFamily="66" charset="0"/>
              </a:rPr>
              <a:t> </a:t>
            </a:r>
            <a:r>
              <a:rPr lang="fr-FR" sz="1400" b="1" dirty="0" err="1">
                <a:latin typeface="Comic Sans MS" pitchFamily="66" charset="0"/>
              </a:rPr>
              <a:t>accounting</a:t>
            </a:r>
            <a:r>
              <a:rPr lang="fr-FR" sz="1400" b="1" dirty="0">
                <a:latin typeface="Comic Sans MS" pitchFamily="66" charset="0"/>
              </a:rPr>
              <a:t> control » et « </a:t>
            </a:r>
            <a:r>
              <a:rPr lang="fr-FR" sz="1400" b="1" dirty="0" err="1">
                <a:latin typeface="Comic Sans MS" pitchFamily="66" charset="0"/>
              </a:rPr>
              <a:t>internal</a:t>
            </a:r>
            <a:r>
              <a:rPr lang="fr-FR" sz="1400" b="1" dirty="0">
                <a:latin typeface="Comic Sans MS" pitchFamily="66" charset="0"/>
              </a:rPr>
              <a:t> control ».</a:t>
            </a:r>
            <a:endParaRPr lang="fr-FR" sz="1400" dirty="0">
              <a:latin typeface="Comic Sans MS" pitchFamily="66" charset="0"/>
            </a:endParaRPr>
          </a:p>
          <a:p>
            <a:pPr marL="0" indent="0" algn="just">
              <a:buNone/>
            </a:pPr>
            <a:r>
              <a:rPr lang="fr-FR" sz="1400" dirty="0">
                <a:latin typeface="Comic Sans MS" pitchFamily="66" charset="0"/>
              </a:rPr>
              <a:t>Le contrôle interne est soit restreint aux procédures liées à la </a:t>
            </a:r>
            <a:r>
              <a:rPr lang="fr-FR" sz="1400" b="1" dirty="0">
                <a:latin typeface="Comic Sans MS" pitchFamily="66" charset="0"/>
              </a:rPr>
              <a:t>bonne comptabilisation des opérations</a:t>
            </a:r>
            <a:r>
              <a:rPr lang="fr-FR" sz="1400" dirty="0">
                <a:latin typeface="Comic Sans MS" pitchFamily="66" charset="0"/>
              </a:rPr>
              <a:t> comptables avec pour principal objectif </a:t>
            </a:r>
            <a:r>
              <a:rPr lang="fr-FR" sz="1400" b="1" dirty="0">
                <a:latin typeface="Comic Sans MS" pitchFamily="66" charset="0"/>
              </a:rPr>
              <a:t>la sauvegarde du patrimoine</a:t>
            </a:r>
            <a:r>
              <a:rPr lang="fr-FR" sz="1400" dirty="0">
                <a:latin typeface="Comic Sans MS" pitchFamily="66" charset="0"/>
              </a:rPr>
              <a:t> (éviter les erreurs et fraudes), et l’établissement de comptes fiables, soit </a:t>
            </a:r>
            <a:r>
              <a:rPr lang="fr-FR" sz="1400" b="1" dirty="0">
                <a:latin typeface="Comic Sans MS" pitchFamily="66" charset="0"/>
              </a:rPr>
              <a:t>étendu à l’ensemble des procédures de l’entité avec pour objectif général l’amélioration des performances.</a:t>
            </a:r>
            <a:endParaRPr lang="fr-FR" sz="1400" dirty="0">
              <a:latin typeface="Comic Sans MS" pitchFamily="66" charset="0"/>
            </a:endParaRPr>
          </a:p>
          <a:p>
            <a:pPr marL="0" indent="0" algn="just">
              <a:buNone/>
            </a:pPr>
            <a:r>
              <a:rPr lang="fr-FR" sz="1400" b="1" dirty="0">
                <a:latin typeface="Comic Sans MS" pitchFamily="66" charset="0"/>
              </a:rPr>
              <a:t>L’ensemble des processus opérationnels, industriels, commerciaux et financiers sont concernés.</a:t>
            </a:r>
            <a:endParaRPr lang="fr-FR" sz="1400" dirty="0">
              <a:latin typeface="Comic Sans MS" pitchFamily="66" charset="0"/>
            </a:endParaRPr>
          </a:p>
          <a:p>
            <a:pPr marL="0" indent="0" algn="just">
              <a:buNone/>
            </a:pPr>
            <a:r>
              <a:rPr lang="fr-FR" sz="1400" dirty="0">
                <a:latin typeface="Comic Sans MS" pitchFamily="66" charset="0"/>
              </a:rPr>
              <a:t>En ce cas, le contrôle interne s’étend aux procédures de suivi des affaires en cours, de gestion des risques, d’optimisation de la trésorerie, d’amélioration de la rapidité du système d’information.</a:t>
            </a:r>
          </a:p>
          <a:p>
            <a:pPr marL="0" indent="0" algn="just">
              <a:buNone/>
            </a:pPr>
            <a:r>
              <a:rPr lang="fr-FR" sz="1400" b="1" dirty="0">
                <a:latin typeface="Comic Sans MS" pitchFamily="66" charset="0"/>
              </a:rPr>
              <a:t>La vérification de ces procédures n’entre pas dans la mission de certification menée par le commissaire aux comptes, mais elle relève couramment de missions menées par l’expert-comptable ou l’auditeur interne.</a:t>
            </a:r>
            <a:endParaRPr lang="fr-FR" sz="1400" dirty="0">
              <a:latin typeface="Comic Sans MS" pitchFamily="66" charset="0"/>
            </a:endParaRPr>
          </a:p>
          <a:p>
            <a:pPr marL="0" indent="0" algn="just">
              <a:buNone/>
            </a:pPr>
            <a:r>
              <a:rPr lang="fr-FR" sz="1400" dirty="0">
                <a:latin typeface="Comic Sans MS" pitchFamily="66" charset="0"/>
              </a:rPr>
              <a:t>Pour l’expert-comptable ou l’auditeur interne, </a:t>
            </a:r>
            <a:r>
              <a:rPr lang="fr-FR" sz="1400" b="1" dirty="0">
                <a:latin typeface="Comic Sans MS" pitchFamily="66" charset="0"/>
              </a:rPr>
              <a:t>le contrôle interne est un système qu’il convient de surveiller et d’améliorer en permanence tout en respectant le critère </a:t>
            </a:r>
            <a:r>
              <a:rPr lang="fr-FR" sz="1400" b="1" dirty="0" err="1">
                <a:latin typeface="Comic Sans MS" pitchFamily="66" charset="0"/>
              </a:rPr>
              <a:t>cost</a:t>
            </a:r>
            <a:r>
              <a:rPr lang="fr-FR" sz="1400" b="1" dirty="0">
                <a:latin typeface="Comic Sans MS" pitchFamily="66" charset="0"/>
              </a:rPr>
              <a:t>/</a:t>
            </a:r>
            <a:r>
              <a:rPr lang="fr-FR" sz="1400" b="1" dirty="0" err="1">
                <a:latin typeface="Comic Sans MS" pitchFamily="66" charset="0"/>
              </a:rPr>
              <a:t>advantage</a:t>
            </a:r>
            <a:r>
              <a:rPr lang="fr-FR" sz="1400" b="1" dirty="0">
                <a:latin typeface="Comic Sans MS" pitchFamily="66" charset="0"/>
              </a:rPr>
              <a:t>.</a:t>
            </a:r>
            <a:r>
              <a:rPr lang="fr-FR" sz="1400" dirty="0">
                <a:latin typeface="Comic Sans MS" pitchFamily="66" charset="0"/>
              </a:rPr>
              <a:t> Des institutions prestigieuses publient régulièrement des voies d’amélioration et insistent sur des points considérés comme critiques.</a:t>
            </a:r>
          </a:p>
          <a:p>
            <a:pPr algn="just"/>
            <a:r>
              <a:rPr lang="fr-FR" sz="1400" b="1" u="sng" dirty="0">
                <a:latin typeface="Comic Sans MS" pitchFamily="66" charset="0"/>
              </a:rPr>
              <a:t/>
            </a:r>
            <a:br>
              <a:rPr lang="fr-FR" sz="1400" b="1" u="sng" dirty="0">
                <a:latin typeface="Comic Sans MS" pitchFamily="66" charset="0"/>
              </a:rPr>
            </a:br>
            <a:r>
              <a:rPr lang="fr-FR" sz="1400" b="1" dirty="0">
                <a:latin typeface="Comic Sans MS" pitchFamily="66" charset="0"/>
              </a:rPr>
              <a:t> </a:t>
            </a:r>
            <a:endParaRPr lang="fr-FR" sz="1400" dirty="0">
              <a:latin typeface="Comic Sans MS" pitchFamily="66" charset="0"/>
            </a:endParaRPr>
          </a:p>
          <a:p>
            <a:pPr algn="just"/>
            <a:endParaRPr lang="fr-FR" sz="1400"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29</a:t>
            </a:fld>
            <a:endParaRPr lang="fr-FR"/>
          </a:p>
        </p:txBody>
      </p:sp>
    </p:spTree>
    <p:extLst>
      <p:ext uri="{BB962C8B-B14F-4D97-AF65-F5344CB8AC3E}">
        <p14:creationId xmlns:p14="http://schemas.microsoft.com/office/powerpoint/2010/main" val="3295863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29600" cy="1143000"/>
          </a:xfrm>
        </p:spPr>
        <p:txBody>
          <a:bodyPr>
            <a:normAutofit/>
          </a:bodyPr>
          <a:lstStyle/>
          <a:p>
            <a:r>
              <a:rPr lang="fr-FR" sz="3200" cap="all" dirty="0" smtClean="0">
                <a:solidFill>
                  <a:srgbClr val="FF0000"/>
                </a:solidFill>
                <a:effectLst>
                  <a:outerShdw blurRad="38100" dist="38100" dir="2700000" algn="tl">
                    <a:srgbClr val="000000">
                      <a:alpha val="43137"/>
                    </a:srgbClr>
                  </a:outerShdw>
                </a:effectLst>
                <a:latin typeface="Comic Sans MS" pitchFamily="66" charset="0"/>
              </a:rPr>
              <a:t>CONSTAT ECONOMIQUE GENERAL</a:t>
            </a:r>
            <a:endParaRPr lang="fr-FR" sz="32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268760"/>
            <a:ext cx="8229600" cy="4857403"/>
          </a:xfrm>
        </p:spPr>
        <p:txBody>
          <a:bodyPr>
            <a:normAutofit fontScale="92500" lnSpcReduction="20000"/>
          </a:bodyPr>
          <a:lstStyle/>
          <a:p>
            <a:pPr marL="0" indent="0" algn="just">
              <a:buNone/>
            </a:pPr>
            <a:r>
              <a:rPr lang="fr-FR" u="sng" dirty="0" smtClean="0">
                <a:solidFill>
                  <a:srgbClr val="FF33CC"/>
                </a:solidFill>
                <a:effectLst>
                  <a:outerShdw blurRad="38100" dist="38100" dir="2700000" algn="tl">
                    <a:srgbClr val="000000">
                      <a:alpha val="43137"/>
                    </a:srgbClr>
                  </a:outerShdw>
                </a:effectLst>
                <a:latin typeface="Comic Sans MS" pitchFamily="66" charset="0"/>
              </a:rPr>
              <a:t>Une image avec de profondes rayures </a:t>
            </a:r>
          </a:p>
          <a:p>
            <a:pPr algn="just"/>
            <a:r>
              <a:rPr lang="fr-FR" dirty="0" smtClean="0">
                <a:latin typeface="Comic Sans MS" pitchFamily="66" charset="0"/>
              </a:rPr>
              <a:t>Réserves </a:t>
            </a:r>
            <a:r>
              <a:rPr lang="fr-FR" dirty="0">
                <a:latin typeface="Comic Sans MS" pitchFamily="66" charset="0"/>
              </a:rPr>
              <a:t>de change de l’Algérie passent de 190,6 milliards de dollars en 2012 pour atteindre, à la clôture 2019, autour de 72 milliards de </a:t>
            </a:r>
            <a:r>
              <a:rPr lang="fr-FR" dirty="0" smtClean="0">
                <a:latin typeface="Comic Sans MS" pitchFamily="66" charset="0"/>
              </a:rPr>
              <a:t>dollars,</a:t>
            </a:r>
          </a:p>
          <a:p>
            <a:pPr algn="just"/>
            <a:r>
              <a:rPr lang="fr-FR" dirty="0" smtClean="0">
                <a:latin typeface="Comic Sans MS" pitchFamily="66" charset="0"/>
              </a:rPr>
              <a:t>La </a:t>
            </a:r>
            <a:r>
              <a:rPr lang="fr-FR" dirty="0">
                <a:latin typeface="Comic Sans MS" pitchFamily="66" charset="0"/>
              </a:rPr>
              <a:t>balance commerciale et la balance de paiements hors hydrocarbures sont largement déficitaires</a:t>
            </a:r>
            <a:r>
              <a:rPr lang="fr-FR" dirty="0" smtClean="0">
                <a:latin typeface="Comic Sans MS" pitchFamily="66" charset="0"/>
              </a:rPr>
              <a:t>. Les déficits budgétaires dépassent largement la norme qui est de 3% du PIB.</a:t>
            </a:r>
          </a:p>
          <a:p>
            <a:pPr algn="just"/>
            <a:r>
              <a:rPr lang="fr-FR" dirty="0" smtClean="0">
                <a:latin typeface="Comic Sans MS" pitchFamily="66" charset="0"/>
              </a:rPr>
              <a:t>Les </a:t>
            </a:r>
            <a:r>
              <a:rPr lang="fr-FR" dirty="0">
                <a:latin typeface="Comic Sans MS" pitchFamily="66" charset="0"/>
              </a:rPr>
              <a:t>salaires : Ils sont trop bas socialement et trop élevés économiquement. </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a:t>
            </a:fld>
            <a:endParaRPr lang="fr-FR"/>
          </a:p>
        </p:txBody>
      </p:sp>
    </p:spTree>
    <p:extLst>
      <p:ext uri="{BB962C8B-B14F-4D97-AF65-F5344CB8AC3E}">
        <p14:creationId xmlns:p14="http://schemas.microsoft.com/office/powerpoint/2010/main" val="3700289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a:solidFill>
                  <a:srgbClr val="FF0000"/>
                </a:solidFill>
                <a:effectLst>
                  <a:outerShdw blurRad="38100" dist="38100" dir="2700000" algn="tl">
                    <a:srgbClr val="000000">
                      <a:alpha val="43137"/>
                    </a:srgbClr>
                  </a:outerShdw>
                </a:effectLst>
                <a:latin typeface="Comic Sans MS" pitchFamily="66" charset="0"/>
              </a:rPr>
              <a:t>Gouvernance et contrôle interne</a:t>
            </a:r>
            <a:endParaRPr lang="fr-FR" sz="2800" dirty="0"/>
          </a:p>
        </p:txBody>
      </p:sp>
      <p:sp>
        <p:nvSpPr>
          <p:cNvPr id="3" name="Espace réservé du contenu 2"/>
          <p:cNvSpPr>
            <a:spLocks noGrp="1"/>
          </p:cNvSpPr>
          <p:nvPr>
            <p:ph idx="1"/>
          </p:nvPr>
        </p:nvSpPr>
        <p:spPr/>
        <p:txBody>
          <a:bodyPr>
            <a:normAutofit fontScale="625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OBLIGATIONS DE CONTROLE INTERNE</a:t>
            </a:r>
            <a:r>
              <a:rPr lang="fr-FR" dirty="0">
                <a:solidFill>
                  <a:srgbClr val="FF33CC"/>
                </a:solidFill>
                <a:effectLst>
                  <a:outerShdw blurRad="38100" dist="38100" dir="2700000" algn="tl">
                    <a:srgbClr val="000000">
                      <a:alpha val="43137"/>
                    </a:srgbClr>
                  </a:outerShdw>
                </a:effectLst>
                <a:latin typeface="Comic Sans MS" pitchFamily="66" charset="0"/>
              </a:rPr>
              <a:t> </a:t>
            </a:r>
            <a:r>
              <a:rPr lang="fr-FR" dirty="0" smtClean="0">
                <a:solidFill>
                  <a:srgbClr val="FF33CC"/>
                </a:solidFill>
                <a:effectLst>
                  <a:outerShdw blurRad="38100" dist="38100" dir="2700000" algn="tl">
                    <a:srgbClr val="000000">
                      <a:alpha val="43137"/>
                    </a:srgbClr>
                  </a:outerShdw>
                </a:effectLst>
                <a:latin typeface="Comic Sans MS" pitchFamily="66" charset="0"/>
              </a:rPr>
              <a:t>‘’LOI SOX’’</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OBLIGATION POUR LES DIRIGEANTS DES SOCIETES D’EVALUER L’EFFICACITE ET LA QUALITE DE LEUR SYSTEME DE CONTROLE INTERNE.</a:t>
            </a:r>
          </a:p>
          <a:p>
            <a:pPr marL="0" indent="0" algn="just">
              <a:buNone/>
            </a:pPr>
            <a:r>
              <a:rPr lang="fr-FR" dirty="0">
                <a:latin typeface="Comic Sans MS" pitchFamily="66" charset="0"/>
              </a:rPr>
              <a:t>LES DIRIGEANTS ATTESTENT QU’ILS :</a:t>
            </a:r>
          </a:p>
          <a:p>
            <a:pPr marL="0" lvl="0" indent="0" algn="just">
              <a:buNone/>
            </a:pPr>
            <a:r>
              <a:rPr lang="fr-FR" dirty="0">
                <a:latin typeface="Comic Sans MS" pitchFamily="66" charset="0"/>
              </a:rPr>
              <a:t>SONT RESPONSABLES DE LA MISE EN PLACE ET DU MAINTIEN DU CONTROLE INTERNE.</a:t>
            </a:r>
          </a:p>
          <a:p>
            <a:pPr marL="0" lvl="0" indent="0" algn="just">
              <a:buNone/>
            </a:pPr>
            <a:r>
              <a:rPr lang="fr-FR" dirty="0">
                <a:latin typeface="Comic Sans MS" pitchFamily="66" charset="0"/>
              </a:rPr>
              <a:t>ONT CONCU CE CONTROLE POUR QUE TOUTE INFORMATION SIGNIFICATIVE SOIT CONNUE.</a:t>
            </a:r>
          </a:p>
          <a:p>
            <a:pPr marL="0" lvl="0" indent="0" algn="just">
              <a:buNone/>
            </a:pPr>
            <a:r>
              <a:rPr lang="fr-FR" dirty="0">
                <a:latin typeface="Comic Sans MS" pitchFamily="66" charset="0"/>
              </a:rPr>
              <a:t>ONT EVALUE L’EFFICACITE DU CONTROLE INTERNE.</a:t>
            </a:r>
          </a:p>
          <a:p>
            <a:pPr marL="0" lvl="0" indent="0" algn="just">
              <a:buNone/>
            </a:pPr>
            <a:r>
              <a:rPr lang="fr-FR" dirty="0">
                <a:latin typeface="Comic Sans MS" pitchFamily="66" charset="0"/>
              </a:rPr>
              <a:t>ONT PRESENTE DANS LEUR RAPPORT LEURS CONCLUSIONS SUR L’EFFICACITE DU CONTROLE INTERNE.</a:t>
            </a:r>
          </a:p>
          <a:p>
            <a:pPr marL="0" lvl="0" indent="0" algn="just">
              <a:buNone/>
            </a:pPr>
            <a:r>
              <a:rPr lang="fr-FR" dirty="0">
                <a:latin typeface="Comic Sans MS" pitchFamily="66" charset="0"/>
              </a:rPr>
              <a:t>LES DIRIGEANTS DOVENT SIGNALER AUX AUDITEURS ET AU COMITE D’AUDIT LES FRAUDES LIEES AU CONTROLE INTERNE.</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30</a:t>
            </a:fld>
            <a:endParaRPr lang="fr-FR"/>
          </a:p>
        </p:txBody>
      </p:sp>
    </p:spTree>
    <p:extLst>
      <p:ext uri="{BB962C8B-B14F-4D97-AF65-F5344CB8AC3E}">
        <p14:creationId xmlns:p14="http://schemas.microsoft.com/office/powerpoint/2010/main" val="14459623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cap="all" dirty="0" smtClean="0">
                <a:solidFill>
                  <a:srgbClr val="FF0000"/>
                </a:solidFill>
                <a:effectLst>
                  <a:outerShdw blurRad="38100" dist="38100" dir="2700000" algn="tl">
                    <a:srgbClr val="000000">
                      <a:alpha val="43137"/>
                    </a:srgbClr>
                  </a:outerShdw>
                </a:effectLst>
                <a:latin typeface="Comic Sans MS" pitchFamily="66" charset="0"/>
              </a:rPr>
              <a:t>Comités d’audit</a:t>
            </a:r>
            <a:endParaRPr lang="fr-FR" sz="32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96752"/>
            <a:ext cx="8229600" cy="5400600"/>
          </a:xfrm>
        </p:spPr>
        <p:txBody>
          <a:bodyPr>
            <a:normAutofit fontScale="47500" lnSpcReduction="20000"/>
          </a:bodyPr>
          <a:lstStyle/>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La </a:t>
            </a:r>
            <a:r>
              <a:rPr lang="fr-FR" b="1" u="sng" dirty="0">
                <a:solidFill>
                  <a:srgbClr val="FF33CC"/>
                </a:solidFill>
                <a:effectLst>
                  <a:outerShdw blurRad="38100" dist="38100" dir="2700000" algn="tl">
                    <a:srgbClr val="000000">
                      <a:alpha val="43137"/>
                    </a:srgbClr>
                  </a:outerShdw>
                </a:effectLst>
                <a:latin typeface="Comic Sans MS" pitchFamily="66" charset="0"/>
              </a:rPr>
              <a:t>création de comités </a:t>
            </a:r>
            <a:r>
              <a:rPr lang="fr-FR" b="1" u="sng" dirty="0" smtClean="0">
                <a:solidFill>
                  <a:srgbClr val="FF33CC"/>
                </a:solidFill>
                <a:effectLst>
                  <a:outerShdw blurRad="38100" dist="38100" dir="2700000" algn="tl">
                    <a:srgbClr val="000000">
                      <a:alpha val="43137"/>
                    </a:srgbClr>
                  </a:outerShdw>
                </a:effectLst>
                <a:latin typeface="Comic Sans MS" pitchFamily="66" charset="0"/>
              </a:rPr>
              <a:t>d’audit </a:t>
            </a:r>
            <a:r>
              <a:rPr lang="fr-FR" u="sng" dirty="0" smtClean="0">
                <a:solidFill>
                  <a:srgbClr val="FF33CC"/>
                </a:solidFill>
                <a:effectLst>
                  <a:outerShdw blurRad="38100" dist="38100" dir="2700000" algn="tl">
                    <a:srgbClr val="000000">
                      <a:alpha val="43137"/>
                    </a:srgbClr>
                  </a:outerShdw>
                </a:effectLst>
                <a:latin typeface="Comic Sans MS" pitchFamily="66" charset="0"/>
              </a:rPr>
              <a:t>:</a:t>
            </a:r>
            <a:r>
              <a:rPr lang="fr-FR" dirty="0" smtClean="0">
                <a:latin typeface="Comic Sans MS" pitchFamily="66" charset="0"/>
              </a:rPr>
              <a:t> </a:t>
            </a: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Emanations </a:t>
            </a:r>
            <a:r>
              <a:rPr lang="fr-FR" dirty="0">
                <a:latin typeface="Comic Sans MS" pitchFamily="66" charset="0"/>
              </a:rPr>
              <a:t>du conseil d'administration, le rôle de ces comités est de préparer en amont les travaux du conseil.</a:t>
            </a:r>
          </a:p>
          <a:p>
            <a:pPr marL="0" indent="0" algn="just">
              <a:buNone/>
            </a:pPr>
            <a:r>
              <a:rPr lang="fr-FR" dirty="0">
                <a:latin typeface="Comic Sans MS" pitchFamily="66" charset="0"/>
              </a:rPr>
              <a:t>Le comité d’audit doit être composé de membres du conseil d’administration ou de surveillance, </a:t>
            </a:r>
            <a:r>
              <a:rPr lang="fr-FR" dirty="0">
                <a:solidFill>
                  <a:srgbClr val="7030A0"/>
                </a:solidFill>
                <a:effectLst>
                  <a:outerShdw blurRad="38100" dist="38100" dir="2700000" algn="tl">
                    <a:srgbClr val="000000">
                      <a:alpha val="43137"/>
                    </a:srgbClr>
                  </a:outerShdw>
                </a:effectLst>
                <a:latin typeface="Comic Sans MS" pitchFamily="66" charset="0"/>
              </a:rPr>
              <a:t>dont au moins l’un d’entre eux dispose de compétences techniques en matière de comptabilité et d’audit</a:t>
            </a:r>
            <a:r>
              <a:rPr lang="fr-FR" dirty="0" smtClean="0">
                <a:latin typeface="Comic Sans MS" pitchFamily="66" charset="0"/>
              </a:rPr>
              <a:t>.</a:t>
            </a:r>
          </a:p>
          <a:p>
            <a:pPr marL="0" indent="0" algn="just">
              <a:buNone/>
            </a:pPr>
            <a:endParaRPr lang="fr-FR" dirty="0">
              <a:latin typeface="Comic Sans MS" pitchFamily="66" charset="0"/>
            </a:endParaRPr>
          </a:p>
          <a:p>
            <a:pPr marL="0" indent="0" algn="just">
              <a:buNone/>
            </a:pPr>
            <a:r>
              <a:rPr lang="fr-FR" dirty="0">
                <a:latin typeface="Comic Sans MS" pitchFamily="66" charset="0"/>
              </a:rPr>
              <a:t>Sont notamment visés le </a:t>
            </a:r>
            <a:r>
              <a:rPr lang="fr-FR" b="1" dirty="0">
                <a:latin typeface="Comic Sans MS" pitchFamily="66" charset="0"/>
              </a:rPr>
              <a:t>suivi du processus d'élaboration de l'information financière</a:t>
            </a:r>
            <a:r>
              <a:rPr lang="fr-FR" dirty="0">
                <a:latin typeface="Comic Sans MS" pitchFamily="66" charset="0"/>
              </a:rPr>
              <a:t> et celui de  </a:t>
            </a:r>
            <a:r>
              <a:rPr lang="fr-FR" b="1" dirty="0">
                <a:latin typeface="Comic Sans MS" pitchFamily="66" charset="0"/>
              </a:rPr>
              <a:t>l'efficacité des systèmes de contrôle interne et de gestion des risques</a:t>
            </a:r>
            <a:r>
              <a:rPr lang="fr-FR" dirty="0">
                <a:latin typeface="Comic Sans MS" pitchFamily="66" charset="0"/>
              </a:rPr>
              <a:t>, l'émission d'une </a:t>
            </a:r>
            <a:r>
              <a:rPr lang="fr-FR" b="1" dirty="0">
                <a:latin typeface="Comic Sans MS" pitchFamily="66" charset="0"/>
              </a:rPr>
              <a:t>recommandation sur les commissaires aux comptes proposés</a:t>
            </a:r>
            <a:r>
              <a:rPr lang="fr-FR" dirty="0" smtClean="0">
                <a:latin typeface="Comic Sans MS" pitchFamily="66" charset="0"/>
              </a:rPr>
              <a:t>.</a:t>
            </a:r>
          </a:p>
          <a:p>
            <a:pPr marL="0" indent="0" algn="just">
              <a:buNone/>
            </a:pPr>
            <a:endParaRPr lang="fr-FR" dirty="0">
              <a:latin typeface="Comic Sans MS" pitchFamily="66" charset="0"/>
            </a:endParaRPr>
          </a:p>
          <a:p>
            <a:pPr marL="0" indent="0" algn="just">
              <a:buNone/>
            </a:pPr>
            <a:r>
              <a:rPr lang="fr-FR" dirty="0" smtClean="0">
                <a:latin typeface="Comic Sans MS" pitchFamily="66" charset="0"/>
              </a:rPr>
              <a:t>Le </a:t>
            </a:r>
            <a:r>
              <a:rPr lang="fr-FR" dirty="0">
                <a:latin typeface="Comic Sans MS" pitchFamily="66" charset="0"/>
              </a:rPr>
              <a:t>comité </a:t>
            </a:r>
            <a:r>
              <a:rPr lang="fr-FR" dirty="0" smtClean="0">
                <a:latin typeface="Comic Sans MS" pitchFamily="66" charset="0"/>
              </a:rPr>
              <a:t>d’audit rend </a:t>
            </a:r>
            <a:r>
              <a:rPr lang="fr-FR" dirty="0">
                <a:latin typeface="Comic Sans MS" pitchFamily="66" charset="0"/>
              </a:rPr>
              <a:t>également compte des résultats de la mission de certification des comptes, de la manière dont cette mission a contribué à </a:t>
            </a:r>
            <a:r>
              <a:rPr lang="fr-FR" b="1" dirty="0">
                <a:latin typeface="Comic Sans MS" pitchFamily="66" charset="0"/>
              </a:rPr>
              <a:t>l'intégrité de l'information financière</a:t>
            </a:r>
            <a:r>
              <a:rPr lang="fr-FR" dirty="0">
                <a:latin typeface="Comic Sans MS" pitchFamily="66" charset="0"/>
              </a:rPr>
              <a:t> et du rôle qu'il a joué dans ce processus.</a:t>
            </a:r>
          </a:p>
          <a:p>
            <a:pPr marL="0" indent="0" algn="just">
              <a:buNone/>
            </a:pPr>
            <a:r>
              <a:rPr lang="fr-FR" dirty="0">
                <a:latin typeface="Comic Sans MS" pitchFamily="66" charset="0"/>
              </a:rPr>
              <a:t>Le comité d’audit doit, par exemple, s’assurer du </a:t>
            </a:r>
            <a:r>
              <a:rPr lang="fr-FR" b="1" dirty="0">
                <a:latin typeface="Comic Sans MS" pitchFamily="66" charset="0"/>
              </a:rPr>
              <a:t>bon déroulé de l’audit externe</a:t>
            </a:r>
            <a:r>
              <a:rPr lang="fr-FR" dirty="0">
                <a:latin typeface="Comic Sans MS" pitchFamily="66" charset="0"/>
              </a:rPr>
              <a:t>.</a:t>
            </a:r>
          </a:p>
          <a:p>
            <a:pPr marL="0" indent="0" algn="just">
              <a:buNone/>
            </a:pPr>
            <a:r>
              <a:rPr lang="fr-FR" dirty="0" smtClean="0">
                <a:latin typeface="Comic Sans MS" pitchFamily="66" charset="0"/>
              </a:rPr>
              <a:t>Obligation </a:t>
            </a:r>
            <a:r>
              <a:rPr lang="fr-FR" dirty="0">
                <a:latin typeface="Comic Sans MS" pitchFamily="66" charset="0"/>
              </a:rPr>
              <a:t>nouvelle faite aux auditeurs externes de </a:t>
            </a:r>
            <a:r>
              <a:rPr lang="fr-FR" b="1" dirty="0">
                <a:latin typeface="Comic Sans MS" pitchFamily="66" charset="0"/>
              </a:rPr>
              <a:t>communiquer dans leur nouveau rapport annuel au Comité d’Audit, les points d’attention liés à l’Audit</a:t>
            </a:r>
            <a:r>
              <a:rPr lang="fr-FR" dirty="0">
                <a:latin typeface="Comic Sans MS" pitchFamily="66" charset="0"/>
              </a:rPr>
              <a:t> </a:t>
            </a:r>
            <a:r>
              <a:rPr lang="fr-FR" b="1" dirty="0">
                <a:latin typeface="Comic Sans MS" pitchFamily="66" charset="0"/>
              </a:rPr>
              <a:t>« Key Audit </a:t>
            </a:r>
            <a:r>
              <a:rPr lang="fr-FR" b="1" dirty="0" err="1">
                <a:latin typeface="Comic Sans MS" pitchFamily="66" charset="0"/>
              </a:rPr>
              <a:t>Matters</a:t>
            </a:r>
            <a:r>
              <a:rPr lang="fr-FR" b="1" dirty="0">
                <a:latin typeface="Comic Sans MS" pitchFamily="66" charset="0"/>
              </a:rPr>
              <a:t> »</a:t>
            </a:r>
            <a:r>
              <a:rPr lang="fr-FR" dirty="0">
                <a:latin typeface="Comic Sans MS" pitchFamily="66" charset="0"/>
              </a:rPr>
              <a:t> et leurs diligences</a:t>
            </a:r>
            <a:r>
              <a:rPr lang="fr-FR" dirty="0" smtClean="0">
                <a:latin typeface="Comic Sans MS" pitchFamily="66" charset="0"/>
              </a:rPr>
              <a:t>.</a:t>
            </a:r>
          </a:p>
          <a:p>
            <a:pPr marL="0" indent="0" algn="just">
              <a:buNone/>
            </a:pPr>
            <a:endParaRPr lang="fr-FR" dirty="0">
              <a:latin typeface="Comic Sans MS" pitchFamily="66" charset="0"/>
            </a:endParaRPr>
          </a:p>
          <a:p>
            <a:pPr marL="0" indent="0" algn="just">
              <a:buNone/>
            </a:pPr>
            <a:r>
              <a:rPr lang="fr-FR" b="1" dirty="0" smtClean="0">
                <a:solidFill>
                  <a:schemeClr val="accent6">
                    <a:lumMod val="75000"/>
                  </a:schemeClr>
                </a:solidFill>
                <a:effectLst>
                  <a:outerShdw blurRad="38100" dist="38100" dir="2700000" algn="tl">
                    <a:srgbClr val="000000">
                      <a:alpha val="43137"/>
                    </a:srgbClr>
                  </a:outerShdw>
                </a:effectLst>
                <a:latin typeface="Comic Sans MS" pitchFamily="66" charset="0"/>
              </a:rPr>
              <a:t>Les Auditeurs légaux </a:t>
            </a:r>
            <a:r>
              <a:rPr lang="fr-FR" b="1" dirty="0">
                <a:solidFill>
                  <a:schemeClr val="accent6">
                    <a:lumMod val="75000"/>
                  </a:schemeClr>
                </a:solidFill>
                <a:effectLst>
                  <a:outerShdw blurRad="38100" dist="38100" dir="2700000" algn="tl">
                    <a:srgbClr val="000000">
                      <a:alpha val="43137"/>
                    </a:srgbClr>
                  </a:outerShdw>
                </a:effectLst>
                <a:latin typeface="Comic Sans MS" pitchFamily="66" charset="0"/>
              </a:rPr>
              <a:t>ont l’obligation désormais d’indiquer dans leur rapport annuel au comité d’Audit les déficiences majeures relevées.</a:t>
            </a:r>
            <a:endParaRPr lang="fr-FR" dirty="0">
              <a:solidFill>
                <a:schemeClr val="accent6">
                  <a:lumMod val="75000"/>
                </a:schemeClr>
              </a:solidFill>
              <a:effectLst>
                <a:outerShdw blurRad="38100" dist="38100" dir="2700000" algn="tl">
                  <a:srgbClr val="000000">
                    <a:alpha val="43137"/>
                  </a:srgbClr>
                </a:outerShdw>
              </a:effectLst>
              <a:latin typeface="Comic Sans MS" pitchFamily="66" charset="0"/>
            </a:endParaRPr>
          </a:p>
          <a:p>
            <a:pPr marL="0" indent="0" algn="just">
              <a:buNone/>
            </a:pPr>
            <a:endParaRPr lang="fr-FR" dirty="0" smtClean="0">
              <a:solidFill>
                <a:schemeClr val="accent6">
                  <a:lumMod val="75000"/>
                </a:schemeClr>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 </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31</a:t>
            </a:fld>
            <a:endParaRPr lang="fr-FR"/>
          </a:p>
        </p:txBody>
      </p:sp>
    </p:spTree>
    <p:extLst>
      <p:ext uri="{BB962C8B-B14F-4D97-AF65-F5344CB8AC3E}">
        <p14:creationId xmlns:p14="http://schemas.microsoft.com/office/powerpoint/2010/main" val="10638402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cap="all" dirty="0" smtClean="0">
                <a:solidFill>
                  <a:srgbClr val="FF0000"/>
                </a:solidFill>
                <a:effectLst>
                  <a:outerShdw blurRad="38100" dist="38100" dir="2700000" algn="tl">
                    <a:srgbClr val="000000">
                      <a:alpha val="43137"/>
                    </a:srgbClr>
                  </a:outerShdw>
                </a:effectLst>
                <a:latin typeface="Comic Sans MS" pitchFamily="66" charset="0"/>
              </a:rPr>
              <a:t>Comités d’audit</a:t>
            </a:r>
            <a:endParaRPr lang="fr-FR" sz="32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96752"/>
            <a:ext cx="8229600" cy="5400600"/>
          </a:xfrm>
        </p:spPr>
        <p:txBody>
          <a:bodyPr>
            <a:normAutofit fontScale="47500" lnSpcReduction="20000"/>
          </a:bodyPr>
          <a:lstStyle/>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La </a:t>
            </a:r>
            <a:r>
              <a:rPr lang="fr-FR" b="1" u="sng" dirty="0">
                <a:solidFill>
                  <a:srgbClr val="FF33CC"/>
                </a:solidFill>
                <a:effectLst>
                  <a:outerShdw blurRad="38100" dist="38100" dir="2700000" algn="tl">
                    <a:srgbClr val="000000">
                      <a:alpha val="43137"/>
                    </a:srgbClr>
                  </a:outerShdw>
                </a:effectLst>
                <a:latin typeface="Comic Sans MS" pitchFamily="66" charset="0"/>
              </a:rPr>
              <a:t>création de comités </a:t>
            </a:r>
            <a:r>
              <a:rPr lang="fr-FR" b="1" u="sng" dirty="0" smtClean="0">
                <a:solidFill>
                  <a:srgbClr val="FF33CC"/>
                </a:solidFill>
                <a:effectLst>
                  <a:outerShdw blurRad="38100" dist="38100" dir="2700000" algn="tl">
                    <a:srgbClr val="000000">
                      <a:alpha val="43137"/>
                    </a:srgbClr>
                  </a:outerShdw>
                </a:effectLst>
                <a:latin typeface="Comic Sans MS" pitchFamily="66" charset="0"/>
              </a:rPr>
              <a:t>d’audit </a:t>
            </a:r>
            <a:r>
              <a:rPr lang="fr-FR" u="sng" dirty="0" smtClean="0">
                <a:solidFill>
                  <a:srgbClr val="FF33CC"/>
                </a:solidFill>
                <a:effectLst>
                  <a:outerShdw blurRad="38100" dist="38100" dir="2700000" algn="tl">
                    <a:srgbClr val="000000">
                      <a:alpha val="43137"/>
                    </a:srgbClr>
                  </a:outerShdw>
                </a:effectLst>
                <a:latin typeface="Comic Sans MS" pitchFamily="66" charset="0"/>
              </a:rPr>
              <a:t>:</a:t>
            </a:r>
            <a:r>
              <a:rPr lang="fr-FR" dirty="0" smtClean="0">
                <a:latin typeface="Comic Sans MS" pitchFamily="66" charset="0"/>
              </a:rPr>
              <a:t> </a:t>
            </a:r>
          </a:p>
          <a:p>
            <a:pPr marL="0" indent="0" algn="just">
              <a:buNone/>
            </a:pPr>
            <a:endParaRPr lang="fr-FR" dirty="0" smtClean="0">
              <a:latin typeface="Comic Sans MS" pitchFamily="66" charset="0"/>
            </a:endParaRPr>
          </a:p>
          <a:p>
            <a:pPr marL="0" indent="0" algn="just">
              <a:buNone/>
            </a:pPr>
            <a:r>
              <a:rPr lang="fr-FR" b="1" dirty="0" smtClean="0">
                <a:latin typeface="Comic Sans MS" pitchFamily="66" charset="0"/>
              </a:rPr>
              <a:t>Redoubler </a:t>
            </a:r>
            <a:r>
              <a:rPr lang="fr-FR" b="1" dirty="0">
                <a:latin typeface="Comic Sans MS" pitchFamily="66" charset="0"/>
              </a:rPr>
              <a:t>d’attention en matière de prévention et de gestion des risques.</a:t>
            </a:r>
            <a:endParaRPr lang="fr-FR" dirty="0">
              <a:latin typeface="Comic Sans MS" pitchFamily="66" charset="0"/>
            </a:endParaRPr>
          </a:p>
          <a:p>
            <a:pPr marL="0" indent="0" algn="just">
              <a:buNone/>
            </a:pPr>
            <a:r>
              <a:rPr lang="fr-FR" dirty="0" smtClean="0">
                <a:latin typeface="Comic Sans MS" pitchFamily="66" charset="0"/>
              </a:rPr>
              <a:t>Les membres du comité d’audit demandent </a:t>
            </a:r>
            <a:r>
              <a:rPr lang="fr-FR" dirty="0">
                <a:latin typeface="Comic Sans MS" pitchFamily="66" charset="0"/>
              </a:rPr>
              <a:t>à </a:t>
            </a:r>
            <a:r>
              <a:rPr lang="fr-FR" b="1" dirty="0">
                <a:latin typeface="Comic Sans MS" pitchFamily="66" charset="0"/>
              </a:rPr>
              <a:t>se faire présenter une version actualisée de la cartographie des risques de l’entreprise.</a:t>
            </a:r>
            <a:endParaRPr lang="fr-FR" dirty="0">
              <a:latin typeface="Comic Sans MS" pitchFamily="66" charset="0"/>
            </a:endParaRPr>
          </a:p>
          <a:p>
            <a:pPr marL="0" indent="0" algn="just">
              <a:buNone/>
            </a:pPr>
            <a:r>
              <a:rPr lang="fr-FR" dirty="0">
                <a:latin typeface="Comic Sans MS" pitchFamily="66" charset="0"/>
              </a:rPr>
              <a:t>Les membres du comité d’audit demandent </a:t>
            </a:r>
            <a:r>
              <a:rPr lang="fr-FR" dirty="0" smtClean="0">
                <a:latin typeface="Comic Sans MS" pitchFamily="66" charset="0"/>
              </a:rPr>
              <a:t>à </a:t>
            </a:r>
            <a:r>
              <a:rPr lang="fr-FR" b="1" dirty="0">
                <a:latin typeface="Comic Sans MS" pitchFamily="66" charset="0"/>
              </a:rPr>
              <a:t>revoir les indicateurs alternatifs de performance présentés en dehors des états financiers.</a:t>
            </a:r>
            <a:endParaRPr lang="fr-FR" dirty="0">
              <a:latin typeface="Comic Sans MS" pitchFamily="66" charset="0"/>
            </a:endParaRP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En </a:t>
            </a:r>
            <a:r>
              <a:rPr lang="fr-FR" dirty="0">
                <a:latin typeface="Comic Sans MS" pitchFamily="66" charset="0"/>
              </a:rPr>
              <a:t>règle générale, le </a:t>
            </a:r>
            <a:r>
              <a:rPr lang="fr-FR" dirty="0" smtClean="0">
                <a:latin typeface="Comic Sans MS" pitchFamily="66" charset="0"/>
              </a:rPr>
              <a:t>code de commerce oblige l’instauration des comités </a:t>
            </a:r>
            <a:r>
              <a:rPr lang="fr-FR" dirty="0">
                <a:latin typeface="Comic Sans MS" pitchFamily="66" charset="0"/>
              </a:rPr>
              <a:t>d'audit </a:t>
            </a:r>
            <a:r>
              <a:rPr lang="fr-FR" dirty="0" smtClean="0">
                <a:latin typeface="Comic Sans MS" pitchFamily="66" charset="0"/>
              </a:rPr>
              <a:t>et fixe leurs attributions. Ce qui n’est pas le cas en Algérie, sauf dans le secteur financier,</a:t>
            </a: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Les </a:t>
            </a:r>
            <a:r>
              <a:rPr lang="fr-FR" dirty="0">
                <a:latin typeface="Comic Sans MS" pitchFamily="66" charset="0"/>
              </a:rPr>
              <a:t>comités d’audit </a:t>
            </a:r>
            <a:r>
              <a:rPr lang="fr-FR" dirty="0" smtClean="0">
                <a:latin typeface="Comic Sans MS" pitchFamily="66" charset="0"/>
              </a:rPr>
              <a:t>exercent aux Etats-Unis un pouvoir décisionnel, à l’exemple de la désignation des auditeurs légaux. Ils n’ont</a:t>
            </a:r>
            <a:r>
              <a:rPr lang="fr-FR" dirty="0">
                <a:latin typeface="Comic Sans MS" pitchFamily="66" charset="0"/>
              </a:rPr>
              <a:t>, en France, qu’un rôle </a:t>
            </a:r>
            <a:r>
              <a:rPr lang="fr-FR" dirty="0" smtClean="0">
                <a:latin typeface="Comic Sans MS" pitchFamily="66" charset="0"/>
              </a:rPr>
              <a:t>consultatif</a:t>
            </a:r>
            <a:r>
              <a:rPr lang="fr-FR" b="1" dirty="0" smtClean="0">
                <a:latin typeface="Comic Sans MS" pitchFamily="66" charset="0"/>
              </a:rPr>
              <a:t>.</a:t>
            </a:r>
          </a:p>
          <a:p>
            <a:pPr marL="0" indent="0" algn="just">
              <a:buNone/>
            </a:pPr>
            <a:r>
              <a:rPr lang="fr-FR" dirty="0">
                <a:latin typeface="Comic Sans MS" pitchFamily="66" charset="0"/>
              </a:rPr>
              <a:t>Possibilité en France est donnée au H3C de contrôler la façon dont les comités d’audit s’acquittent de leurs obligations (contrôles des missions hors certification des comptes) avec des sanctions à la clef en cas de manquement graves. </a:t>
            </a:r>
          </a:p>
          <a:p>
            <a:pPr marL="0" indent="0" algn="just">
              <a:buNone/>
            </a:pPr>
            <a:endParaRPr lang="fr-FR" b="1" dirty="0" smtClean="0">
              <a:latin typeface="Comic Sans MS" pitchFamily="66" charset="0"/>
            </a:endParaRPr>
          </a:p>
          <a:p>
            <a:pPr marL="0" indent="0" algn="just">
              <a:buNone/>
            </a:pPr>
            <a:r>
              <a:rPr lang="fr-FR" b="1" dirty="0" smtClean="0">
                <a:latin typeface="Comic Sans MS" pitchFamily="66" charset="0"/>
              </a:rPr>
              <a:t>Les comités d’audit sont composés de 100% d’administrateurs indépendants, </a:t>
            </a:r>
            <a:r>
              <a:rPr lang="fr-FR" dirty="0" smtClean="0">
                <a:latin typeface="Comic Sans MS" pitchFamily="66" charset="0"/>
              </a:rPr>
              <a:t> </a:t>
            </a:r>
            <a:endParaRPr lang="fr-FR" dirty="0">
              <a:latin typeface="Comic Sans MS" pitchFamily="66" charset="0"/>
            </a:endParaRPr>
          </a:p>
          <a:p>
            <a:pPr marL="0" indent="0" algn="just">
              <a:buNone/>
            </a:pPr>
            <a:r>
              <a:rPr lang="fr-FR" dirty="0" smtClean="0">
                <a:solidFill>
                  <a:srgbClr val="7030A0"/>
                </a:solidFill>
                <a:effectLst>
                  <a:outerShdw blurRad="38100" dist="38100" dir="2700000" algn="tl">
                    <a:srgbClr val="000000">
                      <a:alpha val="43137"/>
                    </a:srgbClr>
                  </a:outerShdw>
                </a:effectLst>
                <a:latin typeface="Comic Sans MS" pitchFamily="66" charset="0"/>
              </a:rPr>
              <a:t>Désignation d’experts comptables dans les comités d’audit en tant que membres indépendants,</a:t>
            </a:r>
            <a:endParaRPr lang="fr-FR" dirty="0">
              <a:solidFill>
                <a:srgbClr val="7030A0"/>
              </a:solidFill>
              <a:effectLst>
                <a:outerShdw blurRad="38100" dist="38100" dir="2700000" algn="tl">
                  <a:srgbClr val="000000">
                    <a:alpha val="43137"/>
                  </a:srgbClr>
                </a:outerShdw>
              </a:effectLst>
              <a:latin typeface="Comic Sans MS" pitchFamily="66" charset="0"/>
            </a:endParaRP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Les </a:t>
            </a:r>
            <a:r>
              <a:rPr lang="fr-FR" dirty="0">
                <a:latin typeface="Comic Sans MS" pitchFamily="66" charset="0"/>
              </a:rPr>
              <a:t>pratiques de gouvernance entre les différents pays implique d’intégrer le cadre juridique propre à chaque </a:t>
            </a:r>
            <a:r>
              <a:rPr lang="fr-FR" dirty="0" smtClean="0">
                <a:latin typeface="Comic Sans MS" pitchFamily="66" charset="0"/>
              </a:rPr>
              <a:t>état.</a:t>
            </a:r>
            <a:endParaRPr lang="fr-FR" dirty="0">
              <a:latin typeface="Comic Sans MS" pitchFamily="66" charset="0"/>
            </a:endParaRPr>
          </a:p>
          <a:p>
            <a:pPr marL="0" indent="0" algn="just">
              <a:buNone/>
            </a:pPr>
            <a:r>
              <a:rPr lang="fr-FR" dirty="0">
                <a:latin typeface="Comic Sans MS" pitchFamily="66" charset="0"/>
              </a:rPr>
              <a:t> </a:t>
            </a:r>
          </a:p>
          <a:p>
            <a:pPr marL="0" indent="0" algn="just">
              <a:buNone/>
            </a:pPr>
            <a:r>
              <a:rPr lang="fr-FR" dirty="0">
                <a:latin typeface="Comic Sans MS" pitchFamily="66" charset="0"/>
              </a:rPr>
              <a:t> </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32</a:t>
            </a:fld>
            <a:endParaRPr lang="fr-FR"/>
          </a:p>
        </p:txBody>
      </p:sp>
    </p:spTree>
    <p:extLst>
      <p:ext uri="{BB962C8B-B14F-4D97-AF65-F5344CB8AC3E}">
        <p14:creationId xmlns:p14="http://schemas.microsoft.com/office/powerpoint/2010/main" val="35016709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2114"/>
          </a:xfrm>
        </p:spPr>
        <p:txBody>
          <a:bodyPr>
            <a:noAutofit/>
          </a:bodyPr>
          <a:lstStyle/>
          <a:p>
            <a:r>
              <a:rPr lang="fr-FR" sz="2400" dirty="0" smtClean="0">
                <a:solidFill>
                  <a:srgbClr val="FF0000"/>
                </a:solidFill>
                <a:effectLst>
                  <a:outerShdw blurRad="38100" dist="38100" dir="2700000" algn="tl">
                    <a:srgbClr val="000000">
                      <a:alpha val="43137"/>
                    </a:srgbClr>
                  </a:outerShdw>
                </a:effectLst>
                <a:latin typeface="Comic Sans MS" pitchFamily="66" charset="0"/>
              </a:rPr>
              <a:t>Loi SOX</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LSF</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Loi anti-corruption</a:t>
            </a:r>
            <a:endParaRPr lang="fr-FR" sz="24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5256584"/>
          </a:xfrm>
        </p:spPr>
        <p:txBody>
          <a:bodyPr>
            <a:normAutofit fontScale="32500" lnSpcReduction="20000"/>
          </a:bodyPr>
          <a:lstStyle/>
          <a:p>
            <a:pPr marL="0" indent="0" algn="just">
              <a:buNone/>
            </a:pPr>
            <a:r>
              <a:rPr lang="fr-FR" b="1" dirty="0" smtClean="0">
                <a:latin typeface="Comic Sans MS" pitchFamily="66" charset="0"/>
              </a:rPr>
              <a:t>Vague </a:t>
            </a:r>
            <a:r>
              <a:rPr lang="fr-FR" b="1" dirty="0">
                <a:latin typeface="Comic Sans MS" pitchFamily="66" charset="0"/>
              </a:rPr>
              <a:t>de faillites retentissantes</a:t>
            </a:r>
            <a:r>
              <a:rPr lang="fr-FR" dirty="0">
                <a:latin typeface="Comic Sans MS" pitchFamily="66" charset="0"/>
              </a:rPr>
              <a:t> </a:t>
            </a:r>
            <a:r>
              <a:rPr lang="fr-FR" dirty="0" smtClean="0">
                <a:latin typeface="Comic Sans MS" pitchFamily="66" charset="0"/>
              </a:rPr>
              <a:t>qui a </a:t>
            </a:r>
            <a:r>
              <a:rPr lang="fr-FR" dirty="0">
                <a:latin typeface="Comic Sans MS" pitchFamily="66" charset="0"/>
              </a:rPr>
              <a:t>eu pour mérite d’inciter les actionnaires à s’interroger sur la fiabilité des comptes et des rapports financiers présentés par les équipes dirigeantes</a:t>
            </a:r>
          </a:p>
          <a:p>
            <a:pPr marL="0" indent="0" algn="just">
              <a:buNone/>
            </a:pPr>
            <a:r>
              <a:rPr lang="fr-FR" dirty="0" smtClean="0">
                <a:latin typeface="Comic Sans MS" pitchFamily="66" charset="0"/>
              </a:rPr>
              <a:t>Disparition </a:t>
            </a:r>
            <a:r>
              <a:rPr lang="fr-FR" dirty="0">
                <a:latin typeface="Comic Sans MS" pitchFamily="66" charset="0"/>
              </a:rPr>
              <a:t>de géants économiques comme Enron, </a:t>
            </a:r>
            <a:r>
              <a:rPr lang="fr-FR" dirty="0" err="1">
                <a:latin typeface="Comic Sans MS" pitchFamily="66" charset="0"/>
              </a:rPr>
              <a:t>WorldCom</a:t>
            </a:r>
            <a:r>
              <a:rPr lang="fr-FR" dirty="0">
                <a:latin typeface="Comic Sans MS" pitchFamily="66" charset="0"/>
              </a:rPr>
              <a:t> ou Vivendi </a:t>
            </a:r>
            <a:r>
              <a:rPr lang="fr-FR" dirty="0" err="1">
                <a:latin typeface="Comic Sans MS" pitchFamily="66" charset="0"/>
              </a:rPr>
              <a:t>Universal</a:t>
            </a:r>
            <a:r>
              <a:rPr lang="fr-FR" dirty="0">
                <a:latin typeface="Comic Sans MS" pitchFamily="66" charset="0"/>
              </a:rPr>
              <a:t> a pris de court les spécialistes de l’entreprise et a engendré un processus dont nous ne voyons que les prémices : </a:t>
            </a:r>
            <a:r>
              <a:rPr lang="fr-FR" b="1" dirty="0">
                <a:latin typeface="Comic Sans MS" pitchFamily="66" charset="0"/>
              </a:rPr>
              <a:t>la crise interminable de 2008 a relancé les interrogations</a:t>
            </a:r>
            <a:r>
              <a:rPr lang="fr-FR" dirty="0">
                <a:latin typeface="Comic Sans MS" pitchFamily="66" charset="0"/>
              </a:rPr>
              <a:t> sur la manière dont ont été prises certaines décisions. </a:t>
            </a:r>
          </a:p>
          <a:p>
            <a:pPr marL="0" indent="0" algn="just">
              <a:buNone/>
            </a:pPr>
            <a:r>
              <a:rPr lang="fr-FR" dirty="0" smtClean="0">
                <a:latin typeface="Comic Sans MS" pitchFamily="66" charset="0"/>
              </a:rPr>
              <a:t>Scandales </a:t>
            </a:r>
            <a:r>
              <a:rPr lang="fr-FR" dirty="0">
                <a:latin typeface="Comic Sans MS" pitchFamily="66" charset="0"/>
              </a:rPr>
              <a:t>successifs de Enron, </a:t>
            </a:r>
            <a:r>
              <a:rPr lang="fr-FR" dirty="0" err="1">
                <a:latin typeface="Comic Sans MS" pitchFamily="66" charset="0"/>
              </a:rPr>
              <a:t>WorldCom</a:t>
            </a:r>
            <a:r>
              <a:rPr lang="fr-FR" dirty="0">
                <a:latin typeface="Comic Sans MS" pitchFamily="66" charset="0"/>
              </a:rPr>
              <a:t> et Vivendi </a:t>
            </a:r>
            <a:r>
              <a:rPr lang="fr-FR" dirty="0" err="1">
                <a:latin typeface="Comic Sans MS" pitchFamily="66" charset="0"/>
              </a:rPr>
              <a:t>Universal</a:t>
            </a:r>
            <a:r>
              <a:rPr lang="fr-FR" dirty="0">
                <a:latin typeface="Comic Sans MS" pitchFamily="66" charset="0"/>
              </a:rPr>
              <a:t> </a:t>
            </a:r>
            <a:r>
              <a:rPr lang="fr-FR" b="1" dirty="0">
                <a:latin typeface="Comic Sans MS" pitchFamily="66" charset="0"/>
              </a:rPr>
              <a:t>vont hâter l’introduction de principes de gouvernance.</a:t>
            </a:r>
            <a:endParaRPr lang="fr-FR" dirty="0">
              <a:latin typeface="Comic Sans MS" pitchFamily="66" charset="0"/>
            </a:endParaRPr>
          </a:p>
          <a:p>
            <a:pPr marL="0" indent="0" algn="just">
              <a:buNone/>
            </a:pPr>
            <a:r>
              <a:rPr lang="fr-FR" b="1" i="1" dirty="0">
                <a:latin typeface="Comic Sans MS" pitchFamily="66" charset="0"/>
              </a:rPr>
              <a:t>	</a:t>
            </a:r>
            <a:endParaRPr lang="fr-FR" dirty="0">
              <a:latin typeface="Comic Sans MS" pitchFamily="66" charset="0"/>
            </a:endParaRPr>
          </a:p>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La loi </a:t>
            </a:r>
            <a:r>
              <a:rPr lang="fr-FR" b="1" u="sng" dirty="0" err="1">
                <a:solidFill>
                  <a:srgbClr val="FF33CC"/>
                </a:solidFill>
                <a:effectLst>
                  <a:outerShdw blurRad="38100" dist="38100" dir="2700000" algn="tl">
                    <a:srgbClr val="000000">
                      <a:alpha val="43137"/>
                    </a:srgbClr>
                  </a:outerShdw>
                </a:effectLst>
                <a:latin typeface="Comic Sans MS" pitchFamily="66" charset="0"/>
              </a:rPr>
              <a:t>Sarbanes</a:t>
            </a:r>
            <a:r>
              <a:rPr lang="fr-FR" b="1" u="sng" dirty="0">
                <a:solidFill>
                  <a:srgbClr val="FF33CC"/>
                </a:solidFill>
                <a:effectLst>
                  <a:outerShdw blurRad="38100" dist="38100" dir="2700000" algn="tl">
                    <a:srgbClr val="000000">
                      <a:alpha val="43137"/>
                    </a:srgbClr>
                  </a:outerShdw>
                </a:effectLst>
                <a:latin typeface="Comic Sans MS" pitchFamily="66" charset="0"/>
              </a:rPr>
              <a:t>-Oxley</a:t>
            </a:r>
            <a:r>
              <a:rPr lang="fr-FR" u="sng" dirty="0">
                <a:solidFill>
                  <a:srgbClr val="FF33CC"/>
                </a:solidFill>
                <a:effectLst>
                  <a:outerShdw blurRad="38100" dist="38100" dir="2700000" algn="tl">
                    <a:srgbClr val="000000">
                      <a:alpha val="43137"/>
                    </a:srgbClr>
                  </a:outerShdw>
                </a:effectLst>
                <a:latin typeface="Comic Sans MS" pitchFamily="66" charset="0"/>
              </a:rPr>
              <a:t>, </a:t>
            </a:r>
            <a:r>
              <a:rPr lang="fr-FR" b="1" u="sng" dirty="0">
                <a:solidFill>
                  <a:srgbClr val="FF33CC"/>
                </a:solidFill>
                <a:effectLst>
                  <a:outerShdw blurRad="38100" dist="38100" dir="2700000" algn="tl">
                    <a:srgbClr val="000000">
                      <a:alpha val="43137"/>
                    </a:srgbClr>
                  </a:outerShdw>
                </a:effectLst>
                <a:latin typeface="Comic Sans MS" pitchFamily="66" charset="0"/>
              </a:rPr>
              <a:t>votée en 2002</a:t>
            </a:r>
            <a:r>
              <a:rPr lang="fr-FR" dirty="0">
                <a:latin typeface="Comic Sans MS" pitchFamily="66" charset="0"/>
              </a:rPr>
              <a:t>. L’objectif de cette loi est de restaurer la confiance des investisseurs dans les marchés de capitaux américains en renforçant notamment :</a:t>
            </a:r>
          </a:p>
          <a:p>
            <a:pPr marL="0" indent="0" algn="just">
              <a:buNone/>
            </a:pPr>
            <a:r>
              <a:rPr lang="fr-FR" dirty="0" smtClean="0">
                <a:latin typeface="Comic Sans MS" pitchFamily="66" charset="0"/>
              </a:rPr>
              <a:t>	• </a:t>
            </a:r>
            <a:r>
              <a:rPr lang="fr-FR" dirty="0">
                <a:latin typeface="Comic Sans MS" pitchFamily="66" charset="0"/>
              </a:rPr>
              <a:t>la fiabilité des informations communiquées par les entreprises selon un calendrier précis ;</a:t>
            </a:r>
          </a:p>
          <a:p>
            <a:pPr marL="0" indent="0" algn="just">
              <a:buNone/>
            </a:pPr>
            <a:r>
              <a:rPr lang="fr-FR" dirty="0" smtClean="0">
                <a:latin typeface="Comic Sans MS" pitchFamily="66" charset="0"/>
              </a:rPr>
              <a:t>	• </a:t>
            </a:r>
            <a:r>
              <a:rPr lang="fr-FR" dirty="0">
                <a:latin typeface="Comic Sans MS" pitchFamily="66" charset="0"/>
              </a:rPr>
              <a:t>les réglementations encadrant le travail et les responsabilités des auditeurs et conseils ;</a:t>
            </a:r>
          </a:p>
          <a:p>
            <a:pPr marL="0" indent="0" algn="just">
              <a:buNone/>
            </a:pPr>
            <a:r>
              <a:rPr lang="fr-FR" b="1" dirty="0" smtClean="0">
                <a:latin typeface="Comic Sans MS" pitchFamily="66" charset="0"/>
              </a:rPr>
              <a:t>	• </a:t>
            </a:r>
            <a:r>
              <a:rPr lang="fr-FR" b="1" dirty="0">
                <a:solidFill>
                  <a:schemeClr val="accent6">
                    <a:lumMod val="75000"/>
                  </a:schemeClr>
                </a:solidFill>
                <a:effectLst>
                  <a:outerShdw blurRad="38100" dist="38100" dir="2700000" algn="tl">
                    <a:srgbClr val="000000">
                      <a:alpha val="43137"/>
                    </a:srgbClr>
                  </a:outerShdw>
                </a:effectLst>
                <a:latin typeface="Comic Sans MS" pitchFamily="66" charset="0"/>
              </a:rPr>
              <a:t>l’exigence des règles de gouvernement d’entreprise </a:t>
            </a:r>
            <a:r>
              <a:rPr lang="fr-FR" b="1" dirty="0">
                <a:latin typeface="Comic Sans MS" pitchFamily="66" charset="0"/>
              </a:rPr>
              <a:t>;</a:t>
            </a:r>
            <a:endParaRPr lang="fr-FR" dirty="0">
              <a:latin typeface="Comic Sans MS" pitchFamily="66" charset="0"/>
            </a:endParaRPr>
          </a:p>
          <a:p>
            <a:pPr marL="0" indent="0" algn="just">
              <a:buNone/>
            </a:pPr>
            <a:r>
              <a:rPr lang="fr-FR" dirty="0" smtClean="0">
                <a:latin typeface="Comic Sans MS" pitchFamily="66" charset="0"/>
              </a:rPr>
              <a:t>	• </a:t>
            </a:r>
            <a:r>
              <a:rPr lang="fr-FR" dirty="0">
                <a:latin typeface="Comic Sans MS" pitchFamily="66" charset="0"/>
              </a:rPr>
              <a:t>les amendes et les poursuites à l’égard des contrevenants.</a:t>
            </a:r>
          </a:p>
          <a:p>
            <a:pPr marL="0" indent="0" algn="just">
              <a:buNone/>
            </a:pPr>
            <a:r>
              <a:rPr lang="fr-FR" b="1" dirty="0" smtClean="0">
                <a:latin typeface="Comic Sans MS" pitchFamily="66" charset="0"/>
              </a:rPr>
              <a:t>	• </a:t>
            </a:r>
            <a:r>
              <a:rPr lang="fr-FR" b="1" dirty="0">
                <a:solidFill>
                  <a:schemeClr val="accent6">
                    <a:lumMod val="75000"/>
                  </a:schemeClr>
                </a:solidFill>
                <a:effectLst>
                  <a:outerShdw blurRad="38100" dist="38100" dir="2700000" algn="tl">
                    <a:srgbClr val="000000">
                      <a:alpha val="43137"/>
                    </a:srgbClr>
                  </a:outerShdw>
                </a:effectLst>
                <a:latin typeface="Comic Sans MS" pitchFamily="66" charset="0"/>
              </a:rPr>
              <a:t>le comité d’audit devra être composé de 100 % d’administrateurs indépendants </a:t>
            </a:r>
            <a:r>
              <a:rPr lang="fr-FR" b="1" dirty="0">
                <a:latin typeface="Comic Sans MS" pitchFamily="66" charset="0"/>
              </a:rPr>
              <a:t>;</a:t>
            </a:r>
            <a:endParaRPr lang="fr-FR" dirty="0">
              <a:latin typeface="Comic Sans MS" pitchFamily="66" charset="0"/>
            </a:endParaRPr>
          </a:p>
          <a:p>
            <a:pPr marL="0" indent="0" algn="just">
              <a:buNone/>
            </a:pPr>
            <a:r>
              <a:rPr lang="fr-FR" dirty="0" smtClean="0">
                <a:latin typeface="Comic Sans MS" pitchFamily="66" charset="0"/>
              </a:rPr>
              <a:t>	• </a:t>
            </a:r>
            <a:r>
              <a:rPr lang="fr-FR" dirty="0">
                <a:latin typeface="Comic Sans MS" pitchFamily="66" charset="0"/>
              </a:rPr>
              <a:t>un dirigeant encourt une peine de vingt ans de prison en cas de falsification de documents comptables </a:t>
            </a:r>
            <a:r>
              <a:rPr lang="fr-FR" dirty="0" smtClean="0">
                <a:latin typeface="Comic Sans MS" pitchFamily="66" charset="0"/>
              </a:rPr>
              <a:t>.</a:t>
            </a: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LA </a:t>
            </a:r>
            <a:r>
              <a:rPr lang="fr-FR" dirty="0">
                <a:latin typeface="Comic Sans MS" pitchFamily="66" charset="0"/>
              </a:rPr>
              <a:t>LOI SOX EST LA </a:t>
            </a:r>
            <a:r>
              <a:rPr lang="fr-FR" b="1" dirty="0">
                <a:latin typeface="Comic Sans MS" pitchFamily="66" charset="0"/>
              </a:rPr>
              <a:t>PLUS IMPORTANTE REFORME AUX ETATS UNIS </a:t>
            </a:r>
            <a:r>
              <a:rPr lang="fr-FR" dirty="0">
                <a:latin typeface="Comic Sans MS" pitchFamily="66" charset="0"/>
              </a:rPr>
              <a:t>DEPUIS LA SECURITIES ACT DE 1934 SUITE A LA CRISE DES ANNEES 1930</a:t>
            </a:r>
            <a:r>
              <a:rPr lang="fr-FR" dirty="0" smtClean="0">
                <a:latin typeface="Comic Sans MS" pitchFamily="66" charset="0"/>
              </a:rPr>
              <a:t>.</a:t>
            </a:r>
          </a:p>
          <a:p>
            <a:pPr marL="0" indent="0" algn="just">
              <a:buNone/>
            </a:pPr>
            <a:endParaRPr lang="fr-FR" u="sng"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POINTS-CLÉS </a:t>
            </a:r>
            <a:r>
              <a:rPr lang="fr-FR" b="1" u="sng" dirty="0">
                <a:solidFill>
                  <a:srgbClr val="FF33CC"/>
                </a:solidFill>
                <a:effectLst>
                  <a:outerShdw blurRad="38100" dist="38100" dir="2700000" algn="tl">
                    <a:srgbClr val="000000">
                      <a:alpha val="43137"/>
                    </a:srgbClr>
                  </a:outerShdw>
                </a:effectLst>
                <a:latin typeface="Comic Sans MS" pitchFamily="66" charset="0"/>
              </a:rPr>
              <a:t>DE LA LOI SOX</a:t>
            </a:r>
            <a:endParaRPr lang="fr-FR" u="sng" dirty="0">
              <a:solidFill>
                <a:srgbClr val="FF33CC"/>
              </a:solidFill>
              <a:effectLst>
                <a:outerShdw blurRad="38100" dist="38100" dir="2700000" algn="tl">
                  <a:srgbClr val="000000">
                    <a:alpha val="43137"/>
                  </a:srgbClr>
                </a:outerShdw>
              </a:effectLst>
              <a:latin typeface="Comic Sans MS" pitchFamily="66" charset="0"/>
            </a:endParaRPr>
          </a:p>
          <a:p>
            <a:pPr marL="0" lvl="0" indent="0" algn="just">
              <a:buNone/>
            </a:pPr>
            <a:r>
              <a:rPr lang="fr-FR" dirty="0">
                <a:latin typeface="Comic Sans MS" pitchFamily="66" charset="0"/>
              </a:rPr>
              <a:t>Obligation pour les présidents et les directeurs financiers les entreprises cotées aux Etats-Unis de </a:t>
            </a:r>
            <a:r>
              <a:rPr lang="fr-FR" dirty="0">
                <a:solidFill>
                  <a:srgbClr val="7030A0"/>
                </a:solidFill>
                <a:effectLst>
                  <a:outerShdw blurRad="38100" dist="38100" dir="2700000" algn="tl">
                    <a:srgbClr val="000000">
                      <a:alpha val="43137"/>
                    </a:srgbClr>
                  </a:outerShdw>
                </a:effectLst>
                <a:latin typeface="Comic Sans MS" pitchFamily="66" charset="0"/>
              </a:rPr>
              <a:t>certifier personnellement les comptes</a:t>
            </a:r>
            <a:r>
              <a:rPr lang="fr-FR" dirty="0">
                <a:latin typeface="Comic Sans MS" pitchFamily="66" charset="0"/>
              </a:rPr>
              <a:t>, de les présenter à la Commission Américaine des Opérations de Bourse (SEC). </a:t>
            </a:r>
          </a:p>
          <a:p>
            <a:pPr marL="0" lvl="0" indent="0" algn="just">
              <a:buNone/>
            </a:pPr>
            <a:r>
              <a:rPr lang="fr-FR" dirty="0">
                <a:latin typeface="Comic Sans MS" pitchFamily="66" charset="0"/>
              </a:rPr>
              <a:t>Obligation de nommer des </a:t>
            </a:r>
            <a:r>
              <a:rPr lang="fr-FR" dirty="0">
                <a:solidFill>
                  <a:srgbClr val="7030A0"/>
                </a:solidFill>
                <a:effectLst>
                  <a:outerShdw blurRad="38100" dist="38100" dir="2700000" algn="tl">
                    <a:srgbClr val="000000">
                      <a:alpha val="43137"/>
                    </a:srgbClr>
                  </a:outerShdw>
                </a:effectLst>
                <a:latin typeface="Comic Sans MS" pitchFamily="66" charset="0"/>
              </a:rPr>
              <a:t>administrateurs indépendants au comité d’audit </a:t>
            </a:r>
            <a:r>
              <a:rPr lang="fr-FR" dirty="0">
                <a:latin typeface="Comic Sans MS" pitchFamily="66" charset="0"/>
              </a:rPr>
              <a:t>du conseil d’administration.</a:t>
            </a:r>
          </a:p>
          <a:p>
            <a:pPr marL="0" indent="0" algn="just">
              <a:buNone/>
            </a:pPr>
            <a:endParaRPr lang="fr-FR" b="1" u="sng" dirty="0" smtClean="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La </a:t>
            </a:r>
            <a:r>
              <a:rPr lang="fr-FR" b="1" u="sng" dirty="0">
                <a:solidFill>
                  <a:srgbClr val="FF33CC"/>
                </a:solidFill>
                <a:effectLst>
                  <a:outerShdw blurRad="38100" dist="38100" dir="2700000" algn="tl">
                    <a:srgbClr val="000000">
                      <a:alpha val="43137"/>
                    </a:srgbClr>
                  </a:outerShdw>
                </a:effectLst>
                <a:latin typeface="Comic Sans MS" pitchFamily="66" charset="0"/>
              </a:rPr>
              <a:t>loi de sécurité financière (LSF</a:t>
            </a:r>
            <a:r>
              <a:rPr lang="fr-FR" b="1" u="sng" dirty="0" smtClean="0">
                <a:solidFill>
                  <a:srgbClr val="FF33CC"/>
                </a:solidFill>
                <a:effectLst>
                  <a:outerShdw blurRad="38100" dist="38100" dir="2700000" algn="tl">
                    <a:srgbClr val="000000">
                      <a:alpha val="43137"/>
                    </a:srgbClr>
                  </a:outerShdw>
                </a:effectLst>
                <a:latin typeface="Comic Sans MS" pitchFamily="66" charset="0"/>
              </a:rPr>
              <a:t>) Française</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latin typeface="Comic Sans MS" pitchFamily="66" charset="0"/>
              </a:rPr>
              <a:t>La loi de sécurité financière a été adoptée en </a:t>
            </a:r>
            <a:r>
              <a:rPr lang="fr-FR" b="1" dirty="0">
                <a:latin typeface="Comic Sans MS" pitchFamily="66" charset="0"/>
              </a:rPr>
              <a:t>juillet 2003</a:t>
            </a:r>
            <a:r>
              <a:rPr lang="fr-FR" dirty="0">
                <a:latin typeface="Comic Sans MS" pitchFamily="66" charset="0"/>
              </a:rPr>
              <a:t> afin de renforcer les dispositions légales en matière de gouvernance d’entreprise.</a:t>
            </a:r>
          </a:p>
          <a:p>
            <a:pPr marL="0" indent="0" algn="just">
              <a:buNone/>
            </a:pPr>
            <a:r>
              <a:rPr lang="fr-FR" b="1" dirty="0">
                <a:latin typeface="Comic Sans MS" pitchFamily="66" charset="0"/>
              </a:rPr>
              <a:t>L’AMF, nouvellement créée,</a:t>
            </a:r>
            <a:r>
              <a:rPr lang="fr-FR" dirty="0">
                <a:latin typeface="Comic Sans MS" pitchFamily="66" charset="0"/>
              </a:rPr>
              <a:t> qui est chargée de rappeler aux entreprises </a:t>
            </a:r>
            <a:r>
              <a:rPr lang="fr-FR" b="1" dirty="0">
                <a:latin typeface="Comic Sans MS" pitchFamily="66" charset="0"/>
              </a:rPr>
              <a:t>l’obligation de publier un certain nombre d’informations sur leurs pratiques de gouvernance</a:t>
            </a:r>
            <a:r>
              <a:rPr lang="fr-FR" dirty="0">
                <a:latin typeface="Comic Sans MS" pitchFamily="66" charset="0"/>
              </a:rPr>
              <a:t>.</a:t>
            </a:r>
          </a:p>
          <a:p>
            <a:pPr marL="0" indent="0" algn="just">
              <a:buNone/>
            </a:pPr>
            <a:r>
              <a:rPr lang="fr-FR" dirty="0">
                <a:latin typeface="Comic Sans MS" pitchFamily="66" charset="0"/>
              </a:rPr>
              <a:t>La loi de sécurité financière vise à accroître la responsabilité des dirigeants, à </a:t>
            </a:r>
            <a:r>
              <a:rPr lang="fr-FR" b="1" dirty="0">
                <a:solidFill>
                  <a:schemeClr val="accent6">
                    <a:lumMod val="75000"/>
                  </a:schemeClr>
                </a:solidFill>
                <a:effectLst>
                  <a:outerShdw blurRad="38100" dist="38100" dir="2700000" algn="tl">
                    <a:srgbClr val="000000">
                      <a:alpha val="43137"/>
                    </a:srgbClr>
                  </a:outerShdw>
                </a:effectLst>
                <a:latin typeface="Comic Sans MS" pitchFamily="66" charset="0"/>
              </a:rPr>
              <a:t>renforcer le contrôle interne</a:t>
            </a:r>
            <a:r>
              <a:rPr lang="fr-FR" dirty="0">
                <a:solidFill>
                  <a:schemeClr val="accent6">
                    <a:lumMod val="75000"/>
                  </a:schemeClr>
                </a:solidFill>
                <a:effectLst>
                  <a:outerShdw blurRad="38100" dist="38100" dir="2700000" algn="tl">
                    <a:srgbClr val="000000">
                      <a:alpha val="43137"/>
                    </a:srgbClr>
                  </a:outerShdw>
                </a:effectLst>
                <a:latin typeface="Comic Sans MS" pitchFamily="66" charset="0"/>
              </a:rPr>
              <a:t> et la transparence des informations financières </a:t>
            </a:r>
            <a:r>
              <a:rPr lang="fr-FR" dirty="0">
                <a:latin typeface="Comic Sans MS" pitchFamily="66" charset="0"/>
              </a:rPr>
              <a:t>et à réduire les sources de conflit d’intérêts.</a:t>
            </a:r>
          </a:p>
          <a:p>
            <a:pPr marL="0" indent="0" algn="just">
              <a:buNone/>
            </a:pPr>
            <a:r>
              <a:rPr lang="fr-FR" dirty="0">
                <a:latin typeface="Comic Sans MS" pitchFamily="66" charset="0"/>
              </a:rPr>
              <a:t>Elle instaure notamment le rapport du président sur le gouvernement d’entreprise et le contrôle interne.</a:t>
            </a:r>
          </a:p>
          <a:p>
            <a:pPr marL="0" indent="0" algn="just">
              <a:buNone/>
            </a:pPr>
            <a:r>
              <a:rPr lang="fr-FR" dirty="0">
                <a:latin typeface="Comic Sans MS" pitchFamily="66" charset="0"/>
              </a:rPr>
              <a:t> </a:t>
            </a:r>
          </a:p>
          <a:p>
            <a:pPr marL="0" lvl="0" indent="0">
              <a:buNone/>
            </a:pPr>
            <a:r>
              <a:rPr lang="fr-FR" dirty="0" smtClean="0">
                <a:solidFill>
                  <a:srgbClr val="7030A0"/>
                </a:solidFill>
                <a:effectLst>
                  <a:outerShdw blurRad="38100" dist="38100" dir="2700000" algn="tl">
                    <a:srgbClr val="000000">
                      <a:alpha val="43137"/>
                    </a:srgbClr>
                  </a:outerShdw>
                </a:effectLst>
                <a:latin typeface="Comic Sans MS" pitchFamily="66" charset="0"/>
              </a:rPr>
              <a:t>	Publication </a:t>
            </a:r>
            <a:r>
              <a:rPr lang="fr-FR" dirty="0">
                <a:solidFill>
                  <a:srgbClr val="7030A0"/>
                </a:solidFill>
                <a:effectLst>
                  <a:outerShdw blurRad="38100" dist="38100" dir="2700000" algn="tl">
                    <a:srgbClr val="000000">
                      <a:alpha val="43137"/>
                    </a:srgbClr>
                  </a:outerShdw>
                </a:effectLst>
                <a:latin typeface="Comic Sans MS" pitchFamily="66" charset="0"/>
              </a:rPr>
              <a:t>d’un rapport annuel sur le contrôle interne de l’entreprise.</a:t>
            </a:r>
          </a:p>
          <a:p>
            <a:pPr marL="0" lvl="0" indent="0">
              <a:buNone/>
            </a:pPr>
            <a:r>
              <a:rPr lang="fr-FR" dirty="0" smtClean="0">
                <a:solidFill>
                  <a:srgbClr val="7030A0"/>
                </a:solidFill>
                <a:effectLst>
                  <a:outerShdw blurRad="38100" dist="38100" dir="2700000" algn="tl">
                    <a:srgbClr val="000000">
                      <a:alpha val="43137"/>
                    </a:srgbClr>
                  </a:outerShdw>
                </a:effectLst>
                <a:latin typeface="Comic Sans MS" pitchFamily="66" charset="0"/>
              </a:rPr>
              <a:t>	Impose </a:t>
            </a:r>
            <a:r>
              <a:rPr lang="fr-FR" dirty="0">
                <a:solidFill>
                  <a:srgbClr val="7030A0"/>
                </a:solidFill>
                <a:effectLst>
                  <a:outerShdw blurRad="38100" dist="38100" dir="2700000" algn="tl">
                    <a:srgbClr val="000000">
                      <a:alpha val="43137"/>
                    </a:srgbClr>
                  </a:outerShdw>
                </a:effectLst>
                <a:latin typeface="Comic Sans MS" pitchFamily="66" charset="0"/>
              </a:rPr>
              <a:t>un Audit annuel des procédures de contrôles internes,</a:t>
            </a:r>
          </a:p>
          <a:p>
            <a:pPr marL="0" indent="0" algn="just">
              <a:buNone/>
            </a:pPr>
            <a:endParaRPr lang="fr-FR" dirty="0">
              <a:latin typeface="Comic Sans MS" pitchFamily="66" charset="0"/>
            </a:endParaRPr>
          </a:p>
          <a:p>
            <a:pPr marL="0" indent="0" algn="just">
              <a:buNone/>
            </a:pP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33</a:t>
            </a:fld>
            <a:endParaRPr lang="fr-FR"/>
          </a:p>
        </p:txBody>
      </p:sp>
    </p:spTree>
    <p:extLst>
      <p:ext uri="{BB962C8B-B14F-4D97-AF65-F5344CB8AC3E}">
        <p14:creationId xmlns:p14="http://schemas.microsoft.com/office/powerpoint/2010/main" val="998959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2114"/>
          </a:xfrm>
        </p:spPr>
        <p:txBody>
          <a:bodyPr>
            <a:noAutofit/>
          </a:bodyPr>
          <a:lstStyle/>
          <a:p>
            <a:r>
              <a:rPr lang="fr-FR" sz="2400" dirty="0" smtClean="0">
                <a:solidFill>
                  <a:srgbClr val="FF0000"/>
                </a:solidFill>
                <a:effectLst>
                  <a:outerShdw blurRad="38100" dist="38100" dir="2700000" algn="tl">
                    <a:srgbClr val="000000">
                      <a:alpha val="43137"/>
                    </a:srgbClr>
                  </a:outerShdw>
                </a:effectLst>
                <a:latin typeface="Comic Sans MS" pitchFamily="66" charset="0"/>
              </a:rPr>
              <a:t>Loi SOX</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LSF</a:t>
            </a:r>
            <a:br>
              <a:rPr lang="fr-FR" sz="2400" dirty="0" smtClean="0">
                <a:solidFill>
                  <a:srgbClr val="FF0000"/>
                </a:solidFill>
                <a:effectLst>
                  <a:outerShdw blurRad="38100" dist="38100" dir="2700000" algn="tl">
                    <a:srgbClr val="000000">
                      <a:alpha val="43137"/>
                    </a:srgbClr>
                  </a:outerShdw>
                </a:effectLst>
                <a:latin typeface="Comic Sans MS" pitchFamily="66" charset="0"/>
              </a:rPr>
            </a:br>
            <a:r>
              <a:rPr lang="fr-FR" sz="2400" dirty="0" smtClean="0">
                <a:solidFill>
                  <a:srgbClr val="FF0000"/>
                </a:solidFill>
                <a:effectLst>
                  <a:outerShdw blurRad="38100" dist="38100" dir="2700000" algn="tl">
                    <a:srgbClr val="000000">
                      <a:alpha val="43137"/>
                    </a:srgbClr>
                  </a:outerShdw>
                </a:effectLst>
                <a:latin typeface="Comic Sans MS" pitchFamily="66" charset="0"/>
              </a:rPr>
              <a:t>Loi anti-corruption</a:t>
            </a:r>
            <a:endParaRPr lang="fr-FR" sz="24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340768"/>
            <a:ext cx="8229600" cy="5256584"/>
          </a:xfrm>
        </p:spPr>
        <p:txBody>
          <a:bodyPr>
            <a:normAutofit fontScale="85000" lnSpcReduction="10000"/>
          </a:bodyPr>
          <a:lstStyle/>
          <a:p>
            <a:pPr marL="0" indent="0" algn="just">
              <a:buNone/>
            </a:pPr>
            <a:r>
              <a:rPr lang="fr-FR" b="1" dirty="0" smtClean="0">
                <a:solidFill>
                  <a:srgbClr val="FF33CC"/>
                </a:solidFill>
                <a:effectLst>
                  <a:outerShdw blurRad="38100" dist="38100" dir="2700000" algn="tl">
                    <a:srgbClr val="000000">
                      <a:alpha val="43137"/>
                    </a:srgbClr>
                  </a:outerShdw>
                </a:effectLst>
                <a:latin typeface="Comic Sans MS" pitchFamily="66" charset="0"/>
              </a:rPr>
              <a:t>Loi </a:t>
            </a:r>
            <a:r>
              <a:rPr lang="fr-FR" b="1" dirty="0">
                <a:solidFill>
                  <a:srgbClr val="FF33CC"/>
                </a:solidFill>
                <a:effectLst>
                  <a:outerShdw blurRad="38100" dist="38100" dir="2700000" algn="tl">
                    <a:srgbClr val="000000">
                      <a:alpha val="43137"/>
                    </a:srgbClr>
                  </a:outerShdw>
                </a:effectLst>
                <a:latin typeface="Comic Sans MS" pitchFamily="66" charset="0"/>
              </a:rPr>
              <a:t>n°06-01 du  20 février 2006 relative à la prévention et à la lutte contre la </a:t>
            </a:r>
            <a:r>
              <a:rPr lang="fr-FR" b="1" dirty="0" smtClean="0">
                <a:solidFill>
                  <a:srgbClr val="FF33CC"/>
                </a:solidFill>
                <a:effectLst>
                  <a:outerShdw blurRad="38100" dist="38100" dir="2700000" algn="tl">
                    <a:srgbClr val="000000">
                      <a:alpha val="43137"/>
                    </a:srgbClr>
                  </a:outerShdw>
                </a:effectLst>
                <a:latin typeface="Comic Sans MS" pitchFamily="66" charset="0"/>
              </a:rPr>
              <a:t>corruption complétée par l’ordonnance n</a:t>
            </a:r>
            <a:r>
              <a:rPr lang="fr-FR" dirty="0">
                <a:solidFill>
                  <a:srgbClr val="FF33CC"/>
                </a:solidFill>
                <a:effectLst>
                  <a:outerShdw blurRad="38100" dist="38100" dir="2700000" algn="tl">
                    <a:srgbClr val="000000">
                      <a:alpha val="43137"/>
                    </a:srgbClr>
                  </a:outerShdw>
                </a:effectLst>
                <a:latin typeface="Comic Sans MS" pitchFamily="66" charset="0"/>
              </a:rPr>
              <a:t>°</a:t>
            </a:r>
            <a:r>
              <a:rPr lang="fr-FR" b="1" dirty="0" smtClean="0">
                <a:solidFill>
                  <a:srgbClr val="FF33CC"/>
                </a:solidFill>
                <a:effectLst>
                  <a:outerShdw blurRad="38100" dist="38100" dir="2700000" algn="tl">
                    <a:srgbClr val="000000">
                      <a:alpha val="43137"/>
                    </a:srgbClr>
                  </a:outerShdw>
                </a:effectLst>
                <a:latin typeface="Comic Sans MS" pitchFamily="66" charset="0"/>
              </a:rPr>
              <a:t>10-05 </a:t>
            </a:r>
            <a:r>
              <a:rPr lang="fr-FR" b="1" dirty="0">
                <a:solidFill>
                  <a:srgbClr val="FF33CC"/>
                </a:solidFill>
                <a:effectLst>
                  <a:outerShdw blurRad="38100" dist="38100" dir="2700000" algn="tl">
                    <a:srgbClr val="000000">
                      <a:alpha val="43137"/>
                    </a:srgbClr>
                  </a:outerShdw>
                </a:effectLst>
                <a:latin typeface="Comic Sans MS" pitchFamily="66" charset="0"/>
              </a:rPr>
              <a:t>du 26 août </a:t>
            </a:r>
            <a:r>
              <a:rPr lang="fr-FR" b="1" dirty="0" smtClean="0">
                <a:solidFill>
                  <a:srgbClr val="FF33CC"/>
                </a:solidFill>
                <a:effectLst>
                  <a:outerShdw blurRad="38100" dist="38100" dir="2700000" algn="tl">
                    <a:srgbClr val="000000">
                      <a:alpha val="43137"/>
                    </a:srgbClr>
                  </a:outerShdw>
                </a:effectLst>
                <a:latin typeface="Comic Sans MS" pitchFamily="66" charset="0"/>
              </a:rPr>
              <a:t>2010,</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b="1" dirty="0">
                <a:latin typeface="Comic Sans MS" pitchFamily="66" charset="0"/>
              </a:rPr>
              <a:t>L’OFFICE CENTRAL DE REPRESSION DE LA CORRUPTION</a:t>
            </a:r>
            <a:endParaRPr lang="fr-FR" dirty="0">
              <a:latin typeface="Comic Sans MS" pitchFamily="66" charset="0"/>
            </a:endParaRPr>
          </a:p>
          <a:p>
            <a:pPr marL="0" indent="0" algn="just">
              <a:buNone/>
            </a:pPr>
            <a:r>
              <a:rPr lang="fr-FR" dirty="0" smtClean="0">
                <a:latin typeface="Comic Sans MS" pitchFamily="66" charset="0"/>
              </a:rPr>
              <a:t>La </a:t>
            </a:r>
            <a:r>
              <a:rPr lang="fr-FR" dirty="0">
                <a:latin typeface="Comic Sans MS" pitchFamily="66" charset="0"/>
              </a:rPr>
              <a:t>loi du 20 février 2006, susvisée, est complétée par un titre III bis comprenant les articles 24 bis et 24 bis 1, rédigés ainsi qu’il </a:t>
            </a:r>
            <a:r>
              <a:rPr lang="fr-FR" dirty="0" smtClean="0">
                <a:latin typeface="Comic Sans MS" pitchFamily="66" charset="0"/>
              </a:rPr>
              <a:t>suit</a:t>
            </a:r>
            <a:endParaRPr lang="fr-FR" dirty="0">
              <a:latin typeface="Comic Sans MS" pitchFamily="66" charset="0"/>
            </a:endParaRPr>
          </a:p>
          <a:p>
            <a:pPr marL="0" indent="0" algn="just">
              <a:buNone/>
            </a:pPr>
            <a:r>
              <a:rPr lang="fr-FR" dirty="0" smtClean="0">
                <a:latin typeface="Comic Sans MS" pitchFamily="66" charset="0"/>
              </a:rPr>
              <a:t>Art </a:t>
            </a:r>
            <a:r>
              <a:rPr lang="fr-FR" dirty="0">
                <a:latin typeface="Comic Sans MS" pitchFamily="66" charset="0"/>
              </a:rPr>
              <a:t>24 bis. . II est institué un office central de répression de la corruption chargé d’effectuer des recherches et des enquêtes en matière d’infractions de corruption.</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34</a:t>
            </a:fld>
            <a:endParaRPr lang="fr-FR"/>
          </a:p>
        </p:txBody>
      </p:sp>
    </p:spTree>
    <p:extLst>
      <p:ext uri="{BB962C8B-B14F-4D97-AF65-F5344CB8AC3E}">
        <p14:creationId xmlns:p14="http://schemas.microsoft.com/office/powerpoint/2010/main" val="35668706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800" dirty="0" smtClean="0"/>
              <a:t>.</a:t>
            </a:r>
            <a:endParaRPr lang="fr-FR" sz="800" dirty="0"/>
          </a:p>
        </p:txBody>
      </p:sp>
      <p:sp>
        <p:nvSpPr>
          <p:cNvPr id="3" name="Espace réservé du contenu 2"/>
          <p:cNvSpPr>
            <a:spLocks noGrp="1"/>
          </p:cNvSpPr>
          <p:nvPr>
            <p:ph idx="1"/>
          </p:nvPr>
        </p:nvSpPr>
        <p:spPr/>
        <p:txBody>
          <a:bodyPr/>
          <a:lstStyle/>
          <a:p>
            <a:pPr marL="0" indent="0" algn="just">
              <a:buNone/>
            </a:pPr>
            <a:r>
              <a:rPr lang="fr-FR" b="1" dirty="0">
                <a:latin typeface="Comic Sans MS" pitchFamily="66" charset="0"/>
              </a:rPr>
              <a:t>La réforme européenne de l’audit</a:t>
            </a:r>
            <a:r>
              <a:rPr lang="fr-FR" dirty="0">
                <a:latin typeface="Comic Sans MS" pitchFamily="66" charset="0"/>
              </a:rPr>
              <a:t> </a:t>
            </a:r>
            <a:r>
              <a:rPr lang="fr-FR" dirty="0" smtClean="0">
                <a:latin typeface="Comic Sans MS" pitchFamily="66" charset="0"/>
              </a:rPr>
              <a:t>a renforcé </a:t>
            </a:r>
            <a:r>
              <a:rPr lang="fr-FR" dirty="0">
                <a:latin typeface="Comic Sans MS" pitchFamily="66" charset="0"/>
              </a:rPr>
              <a:t>l’indépendance des commissaires aux comptes et assurer une plus grande transparence des procédures d’audit.</a:t>
            </a:r>
          </a:p>
          <a:p>
            <a:pPr marL="0" indent="0" algn="just">
              <a:buNone/>
            </a:pPr>
            <a:r>
              <a:rPr lang="fr-FR" dirty="0">
                <a:latin typeface="Comic Sans MS" pitchFamily="66" charset="0"/>
              </a:rPr>
              <a:t> </a:t>
            </a:r>
          </a:p>
          <a:p>
            <a:endParaRPr lang="fr-FR" dirty="0"/>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35</a:t>
            </a:fld>
            <a:endParaRPr lang="fr-FR"/>
          </a:p>
        </p:txBody>
      </p:sp>
    </p:spTree>
    <p:extLst>
      <p:ext uri="{BB962C8B-B14F-4D97-AF65-F5344CB8AC3E}">
        <p14:creationId xmlns:p14="http://schemas.microsoft.com/office/powerpoint/2010/main" val="25365990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Nouvelles Normes </a:t>
            </a:r>
            <a:br>
              <a:rPr lang="fr-FR" sz="2800" cap="all" dirty="0" smtClean="0">
                <a:solidFill>
                  <a:srgbClr val="FF0000"/>
                </a:solidFill>
                <a:effectLst>
                  <a:outerShdw blurRad="38100" dist="38100" dir="2700000" algn="tl">
                    <a:srgbClr val="000000">
                      <a:alpha val="43137"/>
                    </a:srgbClr>
                  </a:outerShdw>
                </a:effectLst>
                <a:latin typeface="Comic Sans MS" pitchFamily="66" charset="0"/>
              </a:rPr>
            </a:br>
            <a:r>
              <a:rPr lang="fr-FR" sz="2800" cap="all" dirty="0" smtClean="0">
                <a:solidFill>
                  <a:srgbClr val="FF0000"/>
                </a:solidFill>
                <a:effectLst>
                  <a:outerShdw blurRad="38100" dist="38100" dir="2700000" algn="tl">
                    <a:srgbClr val="000000">
                      <a:alpha val="43137"/>
                    </a:srgbClr>
                  </a:outerShdw>
                </a:effectLst>
                <a:latin typeface="Comic Sans MS" pitchFamily="66" charset="0"/>
              </a:rPr>
              <a:t>internationales d’audit</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4713387"/>
          </a:xfrm>
        </p:spPr>
        <p:txBody>
          <a:bodyPr>
            <a:normAutofit fontScale="550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Normes ISA 2016 révisées - Nouvelles normes ISA</a:t>
            </a:r>
            <a:endParaRPr lang="fr-FR" u="sng"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effectLst>
                  <a:outerShdw blurRad="38100" dist="38100" dir="2700000" algn="tl">
                    <a:srgbClr val="000000">
                      <a:alpha val="43137"/>
                    </a:srgbClr>
                  </a:outerShdw>
                </a:effectLst>
                <a:latin typeface="Comic Sans MS" pitchFamily="66" charset="0"/>
              </a:rPr>
              <a:t>La Version traduite en Français des normes ISA de l’IAASB publiées en anglais par l’IFAC en décembre 2016 est désormais reproduite (entrée en vigueur en France à partir du 01 juillet 2019  suivant Arrêté du 11 avril 2019 portant agrément des normes professionnelles relative à la mission d‘audit d’états financiers, élaborées par le Conseil supérieur de l’ordre des </a:t>
            </a:r>
            <a:r>
              <a:rPr lang="fr-FR" dirty="0" smtClean="0">
                <a:effectLst>
                  <a:outerShdw blurRad="38100" dist="38100" dir="2700000" algn="tl">
                    <a:srgbClr val="000000">
                      <a:alpha val="43137"/>
                    </a:srgbClr>
                  </a:outerShdw>
                </a:effectLst>
                <a:latin typeface="Comic Sans MS" pitchFamily="66" charset="0"/>
              </a:rPr>
              <a:t>experts comptables </a:t>
            </a:r>
            <a:r>
              <a:rPr lang="fr-FR" dirty="0">
                <a:effectLst>
                  <a:outerShdw blurRad="38100" dist="38100" dir="2700000" algn="tl">
                    <a:srgbClr val="000000">
                      <a:alpha val="43137"/>
                    </a:srgbClr>
                  </a:outerShdw>
                </a:effectLst>
                <a:latin typeface="Comic Sans MS" pitchFamily="66" charset="0"/>
              </a:rPr>
              <a:t>– JO du 03 mai 2019).</a:t>
            </a:r>
          </a:p>
          <a:p>
            <a:pPr marL="0" indent="0" algn="just">
              <a:buNone/>
            </a:pPr>
            <a:r>
              <a:rPr lang="fr-FR" dirty="0">
                <a:effectLst>
                  <a:outerShdw blurRad="38100" dist="38100" dir="2700000" algn="tl">
                    <a:srgbClr val="000000">
                      <a:alpha val="43137"/>
                    </a:srgbClr>
                  </a:outerShdw>
                </a:effectLst>
                <a:latin typeface="Comic Sans MS" pitchFamily="66" charset="0"/>
              </a:rPr>
              <a:t>Les normes ISA ont été traduites conjointement en français par un Comité </a:t>
            </a:r>
            <a:r>
              <a:rPr lang="fr-FR" dirty="0" smtClean="0">
                <a:effectLst>
                  <a:outerShdw blurRad="38100" dist="38100" dir="2700000" algn="tl">
                    <a:srgbClr val="000000">
                      <a:alpha val="43137"/>
                    </a:srgbClr>
                  </a:outerShdw>
                </a:effectLst>
                <a:latin typeface="Comic Sans MS" pitchFamily="66" charset="0"/>
              </a:rPr>
              <a:t>ad ’hoc </a:t>
            </a:r>
            <a:r>
              <a:rPr lang="fr-FR" dirty="0">
                <a:effectLst>
                  <a:outerShdw blurRad="38100" dist="38100" dir="2700000" algn="tl">
                    <a:srgbClr val="000000">
                      <a:alpha val="43137"/>
                    </a:srgbClr>
                  </a:outerShdw>
                </a:effectLst>
                <a:latin typeface="Comic Sans MS" pitchFamily="66" charset="0"/>
              </a:rPr>
              <a:t>de membres de la Compagnie Nationale des Commissaires aux Comptes ‘’CNCC’’, du Conseil supérieur de l’ordre des experts comptables ‘’CSOEC’’ toutes deux instances professionnelles françaises, et, de l’institut des réviseurs d’Entreprises ‘’IRE’’ de Belgique.</a:t>
            </a:r>
          </a:p>
          <a:p>
            <a:pPr marL="0" indent="0" algn="just">
              <a:buNone/>
            </a:pPr>
            <a:r>
              <a:rPr lang="fr-FR" dirty="0">
                <a:solidFill>
                  <a:srgbClr val="7030A0"/>
                </a:solidFill>
                <a:effectLst>
                  <a:outerShdw blurRad="38100" dist="38100" dir="2700000" algn="tl">
                    <a:srgbClr val="000000">
                      <a:alpha val="43137"/>
                    </a:srgbClr>
                  </a:outerShdw>
                </a:effectLst>
                <a:latin typeface="Comic Sans MS" pitchFamily="66" charset="0"/>
              </a:rPr>
              <a:t>34 normes ISA traduites en français sont désormais publiées (ISA 200 à ISA 720)</a:t>
            </a:r>
          </a:p>
          <a:p>
            <a:pPr marL="0" indent="0" algn="just">
              <a:buNone/>
            </a:pPr>
            <a:r>
              <a:rPr lang="fr-FR" dirty="0">
                <a:solidFill>
                  <a:schemeClr val="accent6">
                    <a:lumMod val="75000"/>
                  </a:schemeClr>
                </a:solidFill>
                <a:effectLst>
                  <a:outerShdw blurRad="38100" dist="38100" dir="2700000" algn="tl">
                    <a:srgbClr val="000000">
                      <a:alpha val="43137"/>
                    </a:srgbClr>
                  </a:outerShdw>
                </a:effectLst>
                <a:latin typeface="Comic Sans MS" pitchFamily="66" charset="0"/>
              </a:rPr>
              <a:t>Depuis 2009, date du dernier référentiel de normes ISA traduites en français</a:t>
            </a:r>
            <a:r>
              <a:rPr lang="fr-FR" dirty="0">
                <a:effectLst>
                  <a:outerShdw blurRad="38100" dist="38100" dir="2700000" algn="tl">
                    <a:srgbClr val="000000">
                      <a:alpha val="43137"/>
                    </a:srgbClr>
                  </a:outerShdw>
                </a:effectLst>
                <a:latin typeface="Comic Sans MS" pitchFamily="66" charset="0"/>
              </a:rPr>
              <a:t>, l’IAASB a poursuivi ses travaux de modernisation et d’adaptation de son référentiel à l’environnement économique en prenant en compte les travaux des régulateurs ‘’IFIAR’’ et des autres organismes normalisateurs comme l’IASB ‘’IFRS’’.</a:t>
            </a:r>
          </a:p>
          <a:p>
            <a:pPr algn="just"/>
            <a:endParaRPr lang="fr-FR" dirty="0">
              <a:solidFill>
                <a:srgbClr val="FF0000"/>
              </a:solidFill>
              <a:effectLst>
                <a:outerShdw blurRad="38100" dist="38100" dir="2700000" algn="tl">
                  <a:srgbClr val="000000">
                    <a:alpha val="43137"/>
                  </a:srgbClr>
                </a:outerShdw>
              </a:effectLst>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36</a:t>
            </a:fld>
            <a:endParaRPr lang="fr-FR"/>
          </a:p>
        </p:txBody>
      </p:sp>
    </p:spTree>
    <p:extLst>
      <p:ext uri="{BB962C8B-B14F-4D97-AF65-F5344CB8AC3E}">
        <p14:creationId xmlns:p14="http://schemas.microsoft.com/office/powerpoint/2010/main" val="584026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Nouvelles Normes </a:t>
            </a:r>
            <a:br>
              <a:rPr lang="fr-FR" sz="2800" cap="all" dirty="0" smtClean="0">
                <a:solidFill>
                  <a:srgbClr val="FF0000"/>
                </a:solidFill>
                <a:effectLst>
                  <a:outerShdw blurRad="38100" dist="38100" dir="2700000" algn="tl">
                    <a:srgbClr val="000000">
                      <a:alpha val="43137"/>
                    </a:srgbClr>
                  </a:outerShdw>
                </a:effectLst>
                <a:latin typeface="Comic Sans MS" pitchFamily="66" charset="0"/>
              </a:rPr>
            </a:br>
            <a:r>
              <a:rPr lang="fr-FR" sz="2800" cap="all" dirty="0" smtClean="0">
                <a:solidFill>
                  <a:srgbClr val="FF0000"/>
                </a:solidFill>
                <a:effectLst>
                  <a:outerShdw blurRad="38100" dist="38100" dir="2700000" algn="tl">
                    <a:srgbClr val="000000">
                      <a:alpha val="43137"/>
                    </a:srgbClr>
                  </a:outerShdw>
                </a:effectLst>
                <a:latin typeface="Comic Sans MS" pitchFamily="66" charset="0"/>
              </a:rPr>
              <a:t>internationales d’audit</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4713387"/>
          </a:xfrm>
        </p:spPr>
        <p:txBody>
          <a:bodyPr>
            <a:normAutofit fontScale="47500" lnSpcReduction="20000"/>
          </a:bodyPr>
          <a:lstStyle/>
          <a:p>
            <a:pPr marL="0" indent="0" algn="just">
              <a:buNone/>
            </a:pPr>
            <a:r>
              <a:rPr lang="fr-FR" b="1" u="sng" dirty="0" smtClean="0">
                <a:solidFill>
                  <a:srgbClr val="FF33CC"/>
                </a:solidFill>
                <a:effectLst>
                  <a:outerShdw blurRad="38100" dist="38100" dir="2700000" algn="tl">
                    <a:srgbClr val="000000">
                      <a:alpha val="43137"/>
                    </a:srgbClr>
                  </a:outerShdw>
                </a:effectLst>
                <a:latin typeface="Comic Sans MS" pitchFamily="66" charset="0"/>
              </a:rPr>
              <a:t>« L'expectation </a:t>
            </a:r>
            <a:r>
              <a:rPr lang="fr-FR" b="1" u="sng" dirty="0">
                <a:solidFill>
                  <a:srgbClr val="FF33CC"/>
                </a:solidFill>
                <a:effectLst>
                  <a:outerShdw blurRad="38100" dist="38100" dir="2700000" algn="tl">
                    <a:srgbClr val="000000">
                      <a:alpha val="43137"/>
                    </a:srgbClr>
                  </a:outerShdw>
                </a:effectLst>
                <a:latin typeface="Comic Sans MS" pitchFamily="66" charset="0"/>
              </a:rPr>
              <a:t>gap"</a:t>
            </a:r>
            <a:endParaRPr lang="fr-FR" u="sng"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effectLst>
                  <a:outerShdw blurRad="38100" dist="38100" dir="2700000" algn="tl">
                    <a:srgbClr val="000000">
                      <a:alpha val="43137"/>
                    </a:srgbClr>
                  </a:outerShdw>
                </a:effectLst>
                <a:latin typeface="Comic Sans MS" pitchFamily="66" charset="0"/>
              </a:rPr>
              <a:t>Ceux qui émettent le rapport d'audit, les commissaires aux comptes, et ceux qui l'utilisent, n'en ont pas la même perception : cet écart est communément appelé </a:t>
            </a:r>
            <a:r>
              <a:rPr lang="fr-FR" i="1" dirty="0">
                <a:effectLst>
                  <a:outerShdw blurRad="38100" dist="38100" dir="2700000" algn="tl">
                    <a:srgbClr val="000000">
                      <a:alpha val="43137"/>
                    </a:srgbClr>
                  </a:outerShdw>
                </a:effectLst>
                <a:latin typeface="Comic Sans MS" pitchFamily="66" charset="0"/>
              </a:rPr>
              <a:t>"expectation gap".</a:t>
            </a:r>
            <a:endParaRPr lang="fr-FR" dirty="0">
              <a:effectLst>
                <a:outerShdw blurRad="38100" dist="38100" dir="2700000" algn="tl">
                  <a:srgbClr val="000000">
                    <a:alpha val="43137"/>
                  </a:srgbClr>
                </a:outerShdw>
              </a:effectLst>
              <a:latin typeface="Comic Sans MS" pitchFamily="66" charset="0"/>
            </a:endParaRPr>
          </a:p>
          <a:p>
            <a:pPr marL="0" indent="0" algn="just">
              <a:buNone/>
            </a:pPr>
            <a:r>
              <a:rPr lang="fr-FR" dirty="0">
                <a:effectLst>
                  <a:outerShdw blurRad="38100" dist="38100" dir="2700000" algn="tl">
                    <a:srgbClr val="000000">
                      <a:alpha val="43137"/>
                    </a:srgbClr>
                  </a:outerShdw>
                </a:effectLst>
                <a:latin typeface="Comic Sans MS" pitchFamily="66" charset="0"/>
              </a:rPr>
              <a:t>C'est l'écart qui existe entre ce que le public semble attendre des auditeurs et ce que ceux-ci peuvent en pratique effectuer. </a:t>
            </a:r>
          </a:p>
          <a:p>
            <a:pPr marL="0" indent="0" algn="just">
              <a:buNone/>
            </a:pPr>
            <a:r>
              <a:rPr lang="fr-FR" dirty="0">
                <a:effectLst>
                  <a:outerShdw blurRad="38100" dist="38100" dir="2700000" algn="tl">
                    <a:srgbClr val="000000">
                      <a:alpha val="43137"/>
                    </a:srgbClr>
                  </a:outerShdw>
                </a:effectLst>
                <a:latin typeface="Comic Sans MS" pitchFamily="66" charset="0"/>
              </a:rPr>
              <a:t>Il s'agit de différences de perception entre lecteurs et auditeurs relatives à la mission d'audit et à sa conduite, ainsi qu'à la signification des rapports certifiés.</a:t>
            </a:r>
          </a:p>
          <a:p>
            <a:pPr marL="0" indent="0" algn="just">
              <a:buNone/>
            </a:pPr>
            <a:r>
              <a:rPr lang="fr-FR" dirty="0">
                <a:effectLst>
                  <a:outerShdw blurRad="38100" dist="38100" dir="2700000" algn="tl">
                    <a:srgbClr val="000000">
                      <a:alpha val="43137"/>
                    </a:srgbClr>
                  </a:outerShdw>
                </a:effectLst>
                <a:latin typeface="Comic Sans MS" pitchFamily="66" charset="0"/>
              </a:rPr>
              <a:t>L’IAASB a ainsi publié une nouvelle norme ISA 701  « Communication des points clés de l’audit dans le rapport de l’auditeur indépendant » qui, en fournissant des informations supplémentaires, permet aux utilisateurs des états financiers de (ISA701 $2):</a:t>
            </a:r>
          </a:p>
          <a:p>
            <a:pPr marL="0" indent="0" algn="just">
              <a:buNone/>
            </a:pPr>
            <a:r>
              <a:rPr lang="fr-FR" dirty="0">
                <a:effectLst>
                  <a:outerShdw blurRad="38100" dist="38100" dir="2700000" algn="tl">
                    <a:srgbClr val="000000">
                      <a:alpha val="43137"/>
                    </a:srgbClr>
                  </a:outerShdw>
                </a:effectLst>
                <a:latin typeface="Comic Sans MS" pitchFamily="66" charset="0"/>
              </a:rPr>
              <a:t>se rendre compte des points qui, selon le jugement professionnel de l’auditeur, ont été les plus importants lors de l’audit des états financiers de la période en cours ;</a:t>
            </a:r>
          </a:p>
          <a:p>
            <a:pPr marL="0" indent="0" algn="just">
              <a:buNone/>
            </a:pPr>
            <a:r>
              <a:rPr lang="fr-FR" dirty="0">
                <a:effectLst>
                  <a:outerShdw blurRad="38100" dist="38100" dir="2700000" algn="tl">
                    <a:srgbClr val="000000">
                      <a:alpha val="43137"/>
                    </a:srgbClr>
                  </a:outerShdw>
                </a:effectLst>
                <a:latin typeface="Comic Sans MS" pitchFamily="66" charset="0"/>
              </a:rPr>
              <a:t>comprendre l’entité et les aspects des états financiers audités qui sont sujets à des jugements importants de la part de la direction.</a:t>
            </a:r>
          </a:p>
          <a:p>
            <a:pPr marL="0" indent="0" algn="just">
              <a:buNone/>
            </a:pPr>
            <a:r>
              <a:rPr lang="fr-FR" dirty="0">
                <a:effectLst>
                  <a:outerShdw blurRad="38100" dist="38100" dir="2700000" algn="tl">
                    <a:srgbClr val="000000">
                      <a:alpha val="43137"/>
                    </a:srgbClr>
                  </a:outerShdw>
                </a:effectLst>
                <a:latin typeface="Comic Sans MS" pitchFamily="66" charset="0"/>
              </a:rPr>
              <a:t> </a:t>
            </a:r>
          </a:p>
          <a:p>
            <a:pPr marL="0" indent="0" algn="just">
              <a:buNone/>
            </a:pPr>
            <a:r>
              <a:rPr lang="fr-FR" b="1" dirty="0">
                <a:solidFill>
                  <a:srgbClr val="FF33CC"/>
                </a:solidFill>
                <a:effectLst>
                  <a:outerShdw blurRad="38100" dist="38100" dir="2700000" algn="tl">
                    <a:srgbClr val="000000">
                      <a:alpha val="43137"/>
                    </a:srgbClr>
                  </a:outerShdw>
                </a:effectLst>
                <a:latin typeface="Comic Sans MS" pitchFamily="66" charset="0"/>
              </a:rPr>
              <a:t>Norme ISA 260 « Communication avec les personnes constituant le gouvernement d’entreprise »</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effectLst>
                  <a:outerShdw blurRad="38100" dist="38100" dir="2700000" algn="tl">
                    <a:srgbClr val="000000">
                      <a:alpha val="43137"/>
                    </a:srgbClr>
                  </a:outerShdw>
                </a:effectLst>
                <a:latin typeface="Comic Sans MS" pitchFamily="66" charset="0"/>
              </a:rPr>
              <a:t>Cette norme a été révisée afin d’étendre l’exigence de communication aux dirigeants à la communication des risques importants identifiés par l’auditeur.</a:t>
            </a:r>
          </a:p>
          <a:p>
            <a:pPr algn="just"/>
            <a:endParaRPr lang="fr-FR" dirty="0">
              <a:solidFill>
                <a:srgbClr val="FF0000"/>
              </a:solidFill>
              <a:effectLst>
                <a:outerShdw blurRad="38100" dist="38100" dir="2700000" algn="tl">
                  <a:srgbClr val="000000">
                    <a:alpha val="43137"/>
                  </a:srgbClr>
                </a:outerShdw>
              </a:effectLst>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37</a:t>
            </a:fld>
            <a:endParaRPr lang="fr-FR"/>
          </a:p>
        </p:txBody>
      </p:sp>
    </p:spTree>
    <p:extLst>
      <p:ext uri="{BB962C8B-B14F-4D97-AF65-F5344CB8AC3E}">
        <p14:creationId xmlns:p14="http://schemas.microsoft.com/office/powerpoint/2010/main" val="31944766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cap="all" dirty="0" smtClean="0">
                <a:solidFill>
                  <a:srgbClr val="FF0000"/>
                </a:solidFill>
                <a:effectLst>
                  <a:outerShdw blurRad="38100" dist="38100" dir="2700000" algn="tl">
                    <a:srgbClr val="000000">
                      <a:alpha val="43137"/>
                    </a:srgbClr>
                  </a:outerShdw>
                </a:effectLst>
                <a:latin typeface="Comic Sans MS" pitchFamily="66" charset="0"/>
              </a:rPr>
              <a:t>Nouvelles Normes </a:t>
            </a:r>
            <a:br>
              <a:rPr lang="fr-FR" sz="2800" cap="all" dirty="0" smtClean="0">
                <a:solidFill>
                  <a:srgbClr val="FF0000"/>
                </a:solidFill>
                <a:effectLst>
                  <a:outerShdw blurRad="38100" dist="38100" dir="2700000" algn="tl">
                    <a:srgbClr val="000000">
                      <a:alpha val="43137"/>
                    </a:srgbClr>
                  </a:outerShdw>
                </a:effectLst>
                <a:latin typeface="Comic Sans MS" pitchFamily="66" charset="0"/>
              </a:rPr>
            </a:br>
            <a:r>
              <a:rPr lang="fr-FR" sz="2800" cap="all" dirty="0" smtClean="0">
                <a:solidFill>
                  <a:srgbClr val="FF0000"/>
                </a:solidFill>
                <a:effectLst>
                  <a:outerShdw blurRad="38100" dist="38100" dir="2700000" algn="tl">
                    <a:srgbClr val="000000">
                      <a:alpha val="43137"/>
                    </a:srgbClr>
                  </a:outerShdw>
                </a:effectLst>
                <a:latin typeface="Comic Sans MS" pitchFamily="66" charset="0"/>
              </a:rPr>
              <a:t>internationales d’audit</a:t>
            </a: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4713387"/>
          </a:xfrm>
        </p:spPr>
        <p:txBody>
          <a:bodyPr>
            <a:normAutofit fontScale="62500" lnSpcReduction="20000"/>
          </a:bodyPr>
          <a:lstStyle/>
          <a:p>
            <a:pPr marL="0" indent="0" algn="just">
              <a:buNone/>
            </a:pPr>
            <a:r>
              <a:rPr lang="fr-FR" dirty="0">
                <a:effectLst>
                  <a:outerShdw blurRad="38100" dist="38100" dir="2700000" algn="tl">
                    <a:srgbClr val="000000">
                      <a:alpha val="43137"/>
                    </a:srgbClr>
                  </a:outerShdw>
                </a:effectLst>
                <a:latin typeface="Comic Sans MS" pitchFamily="66" charset="0"/>
              </a:rPr>
              <a:t> </a:t>
            </a:r>
          </a:p>
          <a:p>
            <a:pPr marL="0" indent="0" algn="just">
              <a:buNone/>
            </a:pPr>
            <a:r>
              <a:rPr lang="fr-FR" b="1" dirty="0">
                <a:solidFill>
                  <a:srgbClr val="FF33CC"/>
                </a:solidFill>
                <a:effectLst>
                  <a:outerShdw blurRad="38100" dist="38100" dir="2700000" algn="tl">
                    <a:srgbClr val="000000">
                      <a:alpha val="43137"/>
                    </a:srgbClr>
                  </a:outerShdw>
                </a:effectLst>
                <a:latin typeface="Comic Sans MS" pitchFamily="66" charset="0"/>
              </a:rPr>
              <a:t>Norme ISA 260 « Communication avec les personnes constituant le gouvernement d’entreprise »</a:t>
            </a:r>
            <a:endParaRPr lang="fr-FR" dirty="0">
              <a:solidFill>
                <a:srgbClr val="FF33CC"/>
              </a:solidFill>
              <a:effectLst>
                <a:outerShdw blurRad="38100" dist="38100" dir="2700000" algn="tl">
                  <a:srgbClr val="000000">
                    <a:alpha val="43137"/>
                  </a:srgbClr>
                </a:outerShdw>
              </a:effectLst>
              <a:latin typeface="Comic Sans MS" pitchFamily="66" charset="0"/>
            </a:endParaRPr>
          </a:p>
          <a:p>
            <a:pPr marL="0" indent="0" algn="just">
              <a:buNone/>
            </a:pPr>
            <a:r>
              <a:rPr lang="fr-FR" dirty="0">
                <a:effectLst>
                  <a:outerShdw blurRad="38100" dist="38100" dir="2700000" algn="tl">
                    <a:srgbClr val="000000">
                      <a:alpha val="43137"/>
                    </a:srgbClr>
                  </a:outerShdw>
                </a:effectLst>
                <a:latin typeface="Comic Sans MS" pitchFamily="66" charset="0"/>
              </a:rPr>
              <a:t>Cette norme a été révisée afin d’étendre l’exigence de communication aux dirigeants à la communication des risques importants identifiés par l’auditeur</a:t>
            </a:r>
            <a:r>
              <a:rPr lang="fr-FR" dirty="0" smtClean="0">
                <a:effectLst>
                  <a:outerShdw blurRad="38100" dist="38100" dir="2700000" algn="tl">
                    <a:srgbClr val="000000">
                      <a:alpha val="43137"/>
                    </a:srgbClr>
                  </a:outerShdw>
                </a:effectLst>
                <a:latin typeface="Comic Sans MS" pitchFamily="66" charset="0"/>
              </a:rPr>
              <a:t>.</a:t>
            </a:r>
          </a:p>
          <a:p>
            <a:pPr marL="0" indent="0" algn="just">
              <a:buNone/>
            </a:pPr>
            <a:r>
              <a:rPr lang="fr-FR" b="1" dirty="0">
                <a:solidFill>
                  <a:srgbClr val="FF33CC"/>
                </a:solidFill>
                <a:effectLst>
                  <a:outerShdw blurRad="38100" dist="38100" dir="2700000" algn="tl">
                    <a:srgbClr val="000000">
                      <a:alpha val="43137"/>
                    </a:srgbClr>
                  </a:outerShdw>
                </a:effectLst>
                <a:latin typeface="Comic Sans MS" pitchFamily="66" charset="0"/>
              </a:rPr>
              <a:t>La norme ISA 701 ‘’Communication des points clés de l’audit dans le rapport de l’auditeur</a:t>
            </a:r>
            <a:r>
              <a:rPr lang="fr-FR" dirty="0">
                <a:solidFill>
                  <a:srgbClr val="FF33CC"/>
                </a:solidFill>
                <a:effectLst>
                  <a:outerShdw blurRad="38100" dist="38100" dir="2700000" algn="tl">
                    <a:srgbClr val="000000">
                      <a:alpha val="43137"/>
                    </a:srgbClr>
                  </a:outerShdw>
                </a:effectLst>
                <a:latin typeface="Comic Sans MS" pitchFamily="66" charset="0"/>
              </a:rPr>
              <a:t> indépendant</a:t>
            </a:r>
            <a:r>
              <a:rPr lang="fr-FR" dirty="0">
                <a:effectLst>
                  <a:outerShdw blurRad="38100" dist="38100" dir="2700000" algn="tl">
                    <a:srgbClr val="000000">
                      <a:alpha val="43137"/>
                    </a:srgbClr>
                  </a:outerShdw>
                </a:effectLst>
                <a:latin typeface="Comic Sans MS" pitchFamily="66" charset="0"/>
              </a:rPr>
              <a:t>’’ a </a:t>
            </a:r>
            <a:r>
              <a:rPr lang="fr-FR" dirty="0" smtClean="0">
                <a:effectLst>
                  <a:outerShdw blurRad="38100" dist="38100" dir="2700000" algn="tl">
                    <a:srgbClr val="000000">
                      <a:alpha val="43137"/>
                    </a:srgbClr>
                  </a:outerShdw>
                </a:effectLst>
                <a:latin typeface="Comic Sans MS" pitchFamily="66" charset="0"/>
              </a:rPr>
              <a:t>vu </a:t>
            </a:r>
            <a:r>
              <a:rPr lang="fr-FR" dirty="0">
                <a:effectLst>
                  <a:outerShdw blurRad="38100" dist="38100" dir="2700000" algn="tl">
                    <a:srgbClr val="000000">
                      <a:alpha val="43137"/>
                    </a:srgbClr>
                  </a:outerShdw>
                </a:effectLst>
                <a:latin typeface="Comic Sans MS" pitchFamily="66" charset="0"/>
              </a:rPr>
              <a:t>le jour. Cette norme nécessite de communiquer sur les points clés de l’audit de manière obligatoire pour les sociétés cotées, et facultative pour les sociétés non cotées.</a:t>
            </a:r>
          </a:p>
          <a:p>
            <a:pPr marL="0" indent="0" algn="just">
              <a:buNone/>
            </a:pPr>
            <a:r>
              <a:rPr lang="fr-FR" dirty="0">
                <a:effectLst>
                  <a:outerShdw blurRad="38100" dist="38100" dir="2700000" algn="tl">
                    <a:srgbClr val="000000">
                      <a:alpha val="43137"/>
                    </a:srgbClr>
                  </a:outerShdw>
                </a:effectLst>
                <a:latin typeface="Comic Sans MS" pitchFamily="66" charset="0"/>
              </a:rPr>
              <a:t>La structure du rapport d’audit a été significativement modifiée et les obligations de l’auditeur au regard des informations fournies dans les annexes des états financiers ainsi que celles incluses dans les autres documents accompagnant les comptes (rapport de gestion, documents adressés aux actionnaires, ..) ont été renforcées.</a:t>
            </a:r>
          </a:p>
          <a:p>
            <a:pPr marL="0" indent="0" algn="just">
              <a:buNone/>
            </a:pPr>
            <a:endParaRPr lang="fr-FR" dirty="0">
              <a:effectLst>
                <a:outerShdw blurRad="38100" dist="38100" dir="2700000" algn="tl">
                  <a:srgbClr val="000000">
                    <a:alpha val="43137"/>
                  </a:srgbClr>
                </a:outerShdw>
              </a:effectLst>
              <a:latin typeface="Comic Sans MS" pitchFamily="66" charset="0"/>
            </a:endParaRPr>
          </a:p>
          <a:p>
            <a:pPr algn="just"/>
            <a:endParaRPr lang="fr-FR" dirty="0">
              <a:solidFill>
                <a:srgbClr val="FF0000"/>
              </a:solidFill>
              <a:effectLst>
                <a:outerShdw blurRad="38100" dist="38100" dir="2700000" algn="tl">
                  <a:srgbClr val="000000">
                    <a:alpha val="43137"/>
                  </a:srgbClr>
                </a:outerShdw>
              </a:effectLst>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38</a:t>
            </a:fld>
            <a:endParaRPr lang="fr-FR"/>
          </a:p>
        </p:txBody>
      </p:sp>
    </p:spTree>
    <p:extLst>
      <p:ext uri="{BB962C8B-B14F-4D97-AF65-F5344CB8AC3E}">
        <p14:creationId xmlns:p14="http://schemas.microsoft.com/office/powerpoint/2010/main" val="38587542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cap="all" dirty="0">
                <a:solidFill>
                  <a:srgbClr val="FF0000"/>
                </a:solidFill>
                <a:effectLst>
                  <a:outerShdw blurRad="38100" dist="38100" dir="2700000" algn="tl">
                    <a:srgbClr val="000000">
                      <a:alpha val="43137"/>
                    </a:srgbClr>
                  </a:outerShdw>
                </a:effectLst>
                <a:latin typeface="Comic Sans MS" pitchFamily="66" charset="0"/>
              </a:rPr>
              <a:t>Quel rôle pour l'expert-comptable</a:t>
            </a:r>
            <a:r>
              <a:rPr lang="fr-FR" sz="2800" cap="all" dirty="0">
                <a:solidFill>
                  <a:srgbClr val="FF0000"/>
                </a:solidFill>
                <a:effectLst>
                  <a:outerShdw blurRad="38100" dist="38100" dir="2700000" algn="tl">
                    <a:srgbClr val="000000">
                      <a:alpha val="43137"/>
                    </a:srgbClr>
                  </a:outerShdw>
                </a:effectLst>
                <a:latin typeface="Comic Sans MS" pitchFamily="66" charset="0"/>
              </a:rPr>
              <a:t/>
            </a:r>
            <a:br>
              <a:rPr lang="fr-FR" sz="2800" cap="all" dirty="0">
                <a:solidFill>
                  <a:srgbClr val="FF0000"/>
                </a:solidFill>
                <a:effectLst>
                  <a:outerShdw blurRad="38100" dist="38100" dir="2700000" algn="tl">
                    <a:srgbClr val="000000">
                      <a:alpha val="43137"/>
                    </a:srgbClr>
                  </a:outerShdw>
                </a:effectLst>
                <a:latin typeface="Comic Sans MS" pitchFamily="66" charset="0"/>
              </a:rPr>
            </a:b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24744"/>
            <a:ext cx="8229600" cy="5472608"/>
          </a:xfrm>
        </p:spPr>
        <p:txBody>
          <a:bodyPr>
            <a:normAutofit fontScale="55000" lnSpcReduction="20000"/>
          </a:bodyPr>
          <a:lstStyle/>
          <a:p>
            <a:pPr marL="0" indent="0" algn="just">
              <a:buNone/>
            </a:pPr>
            <a:r>
              <a:rPr lang="fr-FR" dirty="0" smtClean="0">
                <a:latin typeface="Comic Sans MS" pitchFamily="66" charset="0"/>
              </a:rPr>
              <a:t>En </a:t>
            </a:r>
            <a:r>
              <a:rPr lang="fr-FR" dirty="0">
                <a:latin typeface="Comic Sans MS" pitchFamily="66" charset="0"/>
              </a:rPr>
              <a:t>tant que conseil de l'entreprise, présent bien souvent dès sa création, son rôle est de </a:t>
            </a:r>
            <a:r>
              <a:rPr lang="fr-FR" b="1" dirty="0">
                <a:latin typeface="Comic Sans MS" pitchFamily="66" charset="0"/>
              </a:rPr>
              <a:t>définir avec l'entreprise une gouvernance adaptée à ses besoins. </a:t>
            </a:r>
            <a:endParaRPr lang="fr-FR" dirty="0">
              <a:latin typeface="Comic Sans MS" pitchFamily="66" charset="0"/>
            </a:endParaRPr>
          </a:p>
          <a:p>
            <a:pPr marL="0" indent="0" algn="just">
              <a:buNone/>
            </a:pPr>
            <a:r>
              <a:rPr lang="fr-FR" b="1" dirty="0">
                <a:latin typeface="Comic Sans MS" pitchFamily="66" charset="0"/>
              </a:rPr>
              <a:t>Créer des organes ne suffit pas, il faut qu'ils fonctionnent correctement, sachant que l'expert-comptable peut veiller à ce bon fonctionnement</a:t>
            </a:r>
            <a:r>
              <a:rPr lang="fr-FR" dirty="0">
                <a:latin typeface="Comic Sans MS" pitchFamily="66" charset="0"/>
              </a:rPr>
              <a:t>.</a:t>
            </a:r>
          </a:p>
          <a:p>
            <a:pPr marL="0" indent="0" algn="just">
              <a:buNone/>
            </a:pPr>
            <a:r>
              <a:rPr lang="fr-FR" b="1" dirty="0">
                <a:latin typeface="Comic Sans MS" pitchFamily="66" charset="0"/>
              </a:rPr>
              <a:t>Une gouvernance n'est pas un système figé et l'expert-comptable est là également, pour veiller à ce que le système retenu reste adapté et, le cas échéant, pour aider le dirigeant à définir les évolutions nécessaires.</a:t>
            </a:r>
            <a:endParaRPr lang="fr-FR" dirty="0">
              <a:latin typeface="Comic Sans MS" pitchFamily="66" charset="0"/>
            </a:endParaRPr>
          </a:p>
          <a:p>
            <a:pPr marL="0" indent="0" algn="just">
              <a:buNone/>
            </a:pPr>
            <a:r>
              <a:rPr lang="fr-FR" b="1" dirty="0">
                <a:latin typeface="Comic Sans MS" pitchFamily="66" charset="0"/>
              </a:rPr>
              <a:t> </a:t>
            </a:r>
            <a:endParaRPr lang="fr-FR" dirty="0">
              <a:latin typeface="Comic Sans MS" pitchFamily="66" charset="0"/>
            </a:endParaRPr>
          </a:p>
          <a:p>
            <a:pPr marL="0" indent="0" algn="just">
              <a:buNone/>
            </a:pPr>
            <a:r>
              <a:rPr lang="fr-FR" dirty="0">
                <a:latin typeface="Comic Sans MS" pitchFamily="66" charset="0"/>
              </a:rPr>
              <a:t>Il pourra notamment aider l'entreprise à recruter des administrateurs indépendants, </a:t>
            </a:r>
          </a:p>
          <a:p>
            <a:pPr marL="0" indent="0" algn="just">
              <a:buNone/>
            </a:pPr>
            <a:r>
              <a:rPr lang="fr-FR" dirty="0" smtClean="0">
                <a:latin typeface="Comic Sans MS" pitchFamily="66" charset="0"/>
              </a:rPr>
              <a:t>Il </a:t>
            </a:r>
            <a:r>
              <a:rPr lang="fr-FR" dirty="0">
                <a:latin typeface="Comic Sans MS" pitchFamily="66" charset="0"/>
              </a:rPr>
              <a:t>pourra également se proposer dans les entreprises qui ne sont pas ses clients comme administrateur indépendant et rejoindre un comité d'audit.</a:t>
            </a:r>
          </a:p>
          <a:p>
            <a:pPr algn="just"/>
            <a:endParaRPr lang="fr-FR" dirty="0">
              <a:latin typeface="Comic Sans MS" pitchFamily="66" charset="0"/>
            </a:endParaRPr>
          </a:p>
          <a:p>
            <a:pPr marL="0" indent="0" algn="just">
              <a:buNone/>
            </a:pPr>
            <a:r>
              <a:rPr lang="fr-FR" dirty="0" smtClean="0">
                <a:latin typeface="Comic Sans MS" pitchFamily="66" charset="0"/>
              </a:rPr>
              <a:t>	Une </a:t>
            </a:r>
            <a:r>
              <a:rPr lang="fr-FR" dirty="0">
                <a:latin typeface="Comic Sans MS" pitchFamily="66" charset="0"/>
              </a:rPr>
              <a:t>bonne gouvernance fait partie du </a:t>
            </a:r>
            <a:r>
              <a:rPr lang="fr-FR" b="1" dirty="0">
                <a:latin typeface="Comic Sans MS" pitchFamily="66" charset="0"/>
              </a:rPr>
              <a:t>système de contrôle interne de l'entreprise </a:t>
            </a:r>
            <a:r>
              <a:rPr lang="fr-FR" dirty="0">
                <a:latin typeface="Comic Sans MS" pitchFamily="66" charset="0"/>
              </a:rPr>
              <a:t>puisque :</a:t>
            </a:r>
          </a:p>
          <a:p>
            <a:pPr marL="0" indent="0" algn="just">
              <a:buNone/>
            </a:pPr>
            <a:r>
              <a:rPr lang="fr-FR" b="1" dirty="0" smtClean="0">
                <a:latin typeface="Comic Sans MS" pitchFamily="66" charset="0"/>
              </a:rPr>
              <a:t>	Un </a:t>
            </a:r>
            <a:r>
              <a:rPr lang="fr-FR" b="1" dirty="0">
                <a:latin typeface="Comic Sans MS" pitchFamily="66" charset="0"/>
              </a:rPr>
              <a:t>système de gouvernance efficient est un élément du contrôle interne de l'entreprise.</a:t>
            </a:r>
            <a:endParaRPr lang="fr-FR" dirty="0">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39</a:t>
            </a:fld>
            <a:endParaRPr lang="fr-FR"/>
          </a:p>
        </p:txBody>
      </p:sp>
    </p:spTree>
    <p:extLst>
      <p:ext uri="{BB962C8B-B14F-4D97-AF65-F5344CB8AC3E}">
        <p14:creationId xmlns:p14="http://schemas.microsoft.com/office/powerpoint/2010/main" val="28244750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88640"/>
            <a:ext cx="8229600" cy="1143000"/>
          </a:xfrm>
        </p:spPr>
        <p:txBody>
          <a:bodyPr>
            <a:normAutofit/>
          </a:bodyPr>
          <a:lstStyle/>
          <a:p>
            <a:r>
              <a:rPr lang="fr-FR" sz="3200" cap="all" dirty="0" smtClean="0">
                <a:solidFill>
                  <a:srgbClr val="FF0000"/>
                </a:solidFill>
                <a:effectLst>
                  <a:outerShdw blurRad="38100" dist="38100" dir="2700000" algn="tl">
                    <a:srgbClr val="000000">
                      <a:alpha val="43137"/>
                    </a:srgbClr>
                  </a:outerShdw>
                </a:effectLst>
                <a:latin typeface="Comic Sans MS" pitchFamily="66" charset="0"/>
              </a:rPr>
              <a:t>CONSTAT ECONOMIQUE GENERAL</a:t>
            </a:r>
            <a:endParaRPr lang="fr-FR" sz="32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268760"/>
            <a:ext cx="8229600" cy="4857403"/>
          </a:xfrm>
        </p:spPr>
        <p:txBody>
          <a:bodyPr>
            <a:normAutofit lnSpcReduction="10000"/>
          </a:bodyPr>
          <a:lstStyle/>
          <a:p>
            <a:pPr marL="0" indent="0" algn="just">
              <a:buNone/>
            </a:pPr>
            <a:r>
              <a:rPr lang="fr-FR" u="sng" dirty="0" smtClean="0">
                <a:solidFill>
                  <a:srgbClr val="FF33CC"/>
                </a:solidFill>
                <a:effectLst>
                  <a:outerShdw blurRad="38100" dist="38100" dir="2700000" algn="tl">
                    <a:srgbClr val="000000">
                      <a:alpha val="43137"/>
                    </a:srgbClr>
                  </a:outerShdw>
                </a:effectLst>
                <a:latin typeface="Comic Sans MS" pitchFamily="66" charset="0"/>
              </a:rPr>
              <a:t>Une image avec de profondes rayures</a:t>
            </a:r>
            <a:r>
              <a:rPr lang="fr-FR" dirty="0" smtClean="0">
                <a:solidFill>
                  <a:srgbClr val="FF33CC"/>
                </a:solidFill>
                <a:effectLst>
                  <a:outerShdw blurRad="38100" dist="38100" dir="2700000" algn="tl">
                    <a:srgbClr val="000000">
                      <a:alpha val="43137"/>
                    </a:srgbClr>
                  </a:outerShdw>
                </a:effectLst>
                <a:latin typeface="Comic Sans MS" pitchFamily="66" charset="0"/>
              </a:rPr>
              <a:t> </a:t>
            </a:r>
          </a:p>
          <a:p>
            <a:pPr algn="just"/>
            <a:r>
              <a:rPr lang="fr-FR" dirty="0" smtClean="0"/>
              <a:t>Dégradation des indicateurs macro-économiques</a:t>
            </a:r>
          </a:p>
          <a:p>
            <a:pPr algn="just"/>
            <a:r>
              <a:rPr lang="fr-FR" dirty="0"/>
              <a:t>M</a:t>
            </a:r>
            <a:r>
              <a:rPr lang="fr-FR" dirty="0" smtClean="0"/>
              <a:t>onnaie </a:t>
            </a:r>
            <a:r>
              <a:rPr lang="fr-FR" dirty="0"/>
              <a:t>nationale en chute libre face au dollar et à </a:t>
            </a:r>
            <a:r>
              <a:rPr lang="fr-FR" dirty="0" smtClean="0"/>
              <a:t>l’euro</a:t>
            </a:r>
          </a:p>
          <a:p>
            <a:pPr algn="just"/>
            <a:r>
              <a:rPr lang="fr-FR" dirty="0" smtClean="0"/>
              <a:t>Baisse </a:t>
            </a:r>
            <a:r>
              <a:rPr lang="fr-FR" dirty="0"/>
              <a:t>de près de 60% des recettes en devises des exportations des </a:t>
            </a:r>
            <a:r>
              <a:rPr lang="fr-FR" dirty="0" smtClean="0"/>
              <a:t>hydrocarbures</a:t>
            </a:r>
          </a:p>
          <a:p>
            <a:pPr algn="just"/>
            <a:r>
              <a:rPr lang="fr-FR" dirty="0" smtClean="0"/>
              <a:t>Réduction </a:t>
            </a:r>
            <a:r>
              <a:rPr lang="fr-FR" dirty="0"/>
              <a:t>importante des investissements publics.</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4</a:t>
            </a:fld>
            <a:endParaRPr lang="fr-FR"/>
          </a:p>
        </p:txBody>
      </p:sp>
    </p:spTree>
    <p:extLst>
      <p:ext uri="{BB962C8B-B14F-4D97-AF65-F5344CB8AC3E}">
        <p14:creationId xmlns:p14="http://schemas.microsoft.com/office/powerpoint/2010/main" val="3716121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cap="all" dirty="0">
                <a:solidFill>
                  <a:srgbClr val="FF0000"/>
                </a:solidFill>
                <a:effectLst>
                  <a:outerShdw blurRad="38100" dist="38100" dir="2700000" algn="tl">
                    <a:srgbClr val="000000">
                      <a:alpha val="43137"/>
                    </a:srgbClr>
                  </a:outerShdw>
                </a:effectLst>
                <a:latin typeface="Comic Sans MS" pitchFamily="66" charset="0"/>
              </a:rPr>
              <a:t>Quel rôle pour l'expert-comptable</a:t>
            </a:r>
            <a:r>
              <a:rPr lang="fr-FR" sz="2800" cap="all" dirty="0">
                <a:solidFill>
                  <a:srgbClr val="FF0000"/>
                </a:solidFill>
                <a:effectLst>
                  <a:outerShdw blurRad="38100" dist="38100" dir="2700000" algn="tl">
                    <a:srgbClr val="000000">
                      <a:alpha val="43137"/>
                    </a:srgbClr>
                  </a:outerShdw>
                </a:effectLst>
                <a:latin typeface="Comic Sans MS" pitchFamily="66" charset="0"/>
              </a:rPr>
              <a:t/>
            </a:r>
            <a:br>
              <a:rPr lang="fr-FR" sz="2800" cap="all" dirty="0">
                <a:solidFill>
                  <a:srgbClr val="FF0000"/>
                </a:solidFill>
                <a:effectLst>
                  <a:outerShdw blurRad="38100" dist="38100" dir="2700000" algn="tl">
                    <a:srgbClr val="000000">
                      <a:alpha val="43137"/>
                    </a:srgbClr>
                  </a:outerShdw>
                </a:effectLst>
                <a:latin typeface="Comic Sans MS" pitchFamily="66" charset="0"/>
              </a:rPr>
            </a:b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24744"/>
            <a:ext cx="8229600" cy="5472608"/>
          </a:xfrm>
        </p:spPr>
        <p:txBody>
          <a:bodyPr>
            <a:normAutofit fontScale="47500" lnSpcReduction="20000"/>
          </a:bodyPr>
          <a:lstStyle/>
          <a:p>
            <a:pPr marL="0" indent="0" algn="just">
              <a:buNone/>
            </a:pPr>
            <a:r>
              <a:rPr lang="fr-FR" b="1" dirty="0" smtClean="0">
                <a:latin typeface="Comic Sans MS" pitchFamily="66" charset="0"/>
              </a:rPr>
              <a:t>Le </a:t>
            </a:r>
            <a:r>
              <a:rPr lang="fr-FR" b="1" dirty="0">
                <a:latin typeface="Comic Sans MS" pitchFamily="66" charset="0"/>
              </a:rPr>
              <a:t>contrôle interne</a:t>
            </a:r>
            <a:r>
              <a:rPr lang="fr-FR" dirty="0">
                <a:latin typeface="Comic Sans MS" pitchFamily="66" charset="0"/>
              </a:rPr>
              <a:t> s’étend aux procédures de suivi des affaires en cours, de gestion des risques, d’optimisation de la trésorerie, d’amélioration de la rapidité du système d’information.</a:t>
            </a:r>
          </a:p>
          <a:p>
            <a:pPr marL="0" indent="0" algn="just">
              <a:buNone/>
            </a:pPr>
            <a:r>
              <a:rPr lang="fr-FR" b="1" dirty="0">
                <a:latin typeface="Comic Sans MS" pitchFamily="66" charset="0"/>
              </a:rPr>
              <a:t>La vérification des procédures étendues n’entre pas dans la mission de certification menée par le commissaire aux comptes, mais elle relève couramment de missions menées par l’expert-comptable ou l’auditeur interne.</a:t>
            </a:r>
            <a:endParaRPr lang="fr-FR" dirty="0">
              <a:latin typeface="Comic Sans MS" pitchFamily="66" charset="0"/>
            </a:endParaRPr>
          </a:p>
          <a:p>
            <a:pPr marL="0" indent="0" algn="just">
              <a:buNone/>
            </a:pPr>
            <a:endParaRPr lang="fr-FR" dirty="0" smtClean="0">
              <a:latin typeface="Comic Sans MS" pitchFamily="66" charset="0"/>
            </a:endParaRPr>
          </a:p>
          <a:p>
            <a:pPr marL="0" indent="0" algn="just">
              <a:buNone/>
            </a:pPr>
            <a:r>
              <a:rPr lang="fr-FR" dirty="0" smtClean="0">
                <a:latin typeface="Comic Sans MS" pitchFamily="66" charset="0"/>
              </a:rPr>
              <a:t>Pour </a:t>
            </a:r>
            <a:r>
              <a:rPr lang="fr-FR" dirty="0">
                <a:latin typeface="Comic Sans MS" pitchFamily="66" charset="0"/>
              </a:rPr>
              <a:t>l’expert-comptable ou l’auditeur interne, le contrôle interne est un système qu’il convient de surveiller et d’améliorer en permanence tout en respectant le critère </a:t>
            </a:r>
            <a:r>
              <a:rPr lang="fr-FR" dirty="0" err="1">
                <a:latin typeface="Comic Sans MS" pitchFamily="66" charset="0"/>
              </a:rPr>
              <a:t>cost</a:t>
            </a:r>
            <a:r>
              <a:rPr lang="fr-FR" dirty="0">
                <a:latin typeface="Comic Sans MS" pitchFamily="66" charset="0"/>
              </a:rPr>
              <a:t>/</a:t>
            </a:r>
            <a:r>
              <a:rPr lang="fr-FR" dirty="0" err="1">
                <a:latin typeface="Comic Sans MS" pitchFamily="66" charset="0"/>
              </a:rPr>
              <a:t>advantage</a:t>
            </a:r>
            <a:r>
              <a:rPr lang="fr-FR" dirty="0">
                <a:latin typeface="Comic Sans MS" pitchFamily="66" charset="0"/>
              </a:rPr>
              <a:t>. Des institutions prestigieuses publient régulièrement des voies d’amélioration et insistent sur des points considérés comme critiques.</a:t>
            </a:r>
          </a:p>
          <a:p>
            <a:pPr marL="0" indent="0" algn="just">
              <a:buNone/>
            </a:pPr>
            <a:r>
              <a:rPr lang="fr-FR" dirty="0">
                <a:latin typeface="Comic Sans MS" pitchFamily="66" charset="0"/>
              </a:rPr>
              <a:t>Son rôle est de donner aux instances dirigeantes, l’assurance que la maitrise des risques est efficace et efficiente pour l’entreprise. Gérer en toute confiance et avec efficacité, tel est le souhait de tout dirigeant d’entreprise.</a:t>
            </a:r>
          </a:p>
          <a:p>
            <a:pPr marL="0" indent="0" algn="just">
              <a:buNone/>
            </a:pPr>
            <a:r>
              <a:rPr lang="fr-FR" dirty="0">
                <a:latin typeface="Comic Sans MS" pitchFamily="66" charset="0"/>
              </a:rPr>
              <a:t>Pour atteindre cet objectif il doit atteindre la maîtrise globale des risques de l’entreprise.</a:t>
            </a:r>
          </a:p>
          <a:p>
            <a:pPr marL="0" indent="0" algn="just">
              <a:buNone/>
            </a:pPr>
            <a:endParaRPr lang="fr-FR" b="1" dirty="0" smtClean="0">
              <a:latin typeface="Comic Sans MS" pitchFamily="66" charset="0"/>
            </a:endParaRPr>
          </a:p>
          <a:p>
            <a:pPr marL="0" indent="0" algn="just">
              <a:buNone/>
            </a:pPr>
            <a:r>
              <a:rPr lang="fr-FR" b="1" dirty="0" smtClean="0">
                <a:latin typeface="Comic Sans MS" pitchFamily="66" charset="0"/>
              </a:rPr>
              <a:t>  Renforcer </a:t>
            </a:r>
            <a:r>
              <a:rPr lang="fr-FR" b="1" dirty="0">
                <a:latin typeface="Comic Sans MS" pitchFamily="66" charset="0"/>
              </a:rPr>
              <a:t>les 03 lignes de défense :</a:t>
            </a:r>
            <a:endParaRPr lang="fr-FR" dirty="0">
              <a:latin typeface="Comic Sans MS" pitchFamily="66" charset="0"/>
            </a:endParaRPr>
          </a:p>
          <a:p>
            <a:pPr marL="0" indent="0" algn="just">
              <a:buNone/>
            </a:pPr>
            <a:r>
              <a:rPr lang="fr-FR" dirty="0" smtClean="0">
                <a:latin typeface="Comic Sans MS" pitchFamily="66" charset="0"/>
              </a:rPr>
              <a:t>	1</a:t>
            </a:r>
            <a:r>
              <a:rPr lang="fr-FR" baseline="30000" dirty="0" smtClean="0">
                <a:latin typeface="Comic Sans MS" pitchFamily="66" charset="0"/>
              </a:rPr>
              <a:t>ère</a:t>
            </a:r>
            <a:r>
              <a:rPr lang="fr-FR" dirty="0" smtClean="0">
                <a:latin typeface="Comic Sans MS" pitchFamily="66" charset="0"/>
              </a:rPr>
              <a:t> </a:t>
            </a:r>
            <a:r>
              <a:rPr lang="fr-FR" dirty="0">
                <a:latin typeface="Comic Sans MS" pitchFamily="66" charset="0"/>
              </a:rPr>
              <a:t>Ligne de maîtrise : Management opérationnel</a:t>
            </a:r>
          </a:p>
          <a:p>
            <a:pPr marL="0" indent="0" algn="just">
              <a:buNone/>
            </a:pPr>
            <a:r>
              <a:rPr lang="fr-FR" dirty="0" smtClean="0">
                <a:latin typeface="Comic Sans MS" pitchFamily="66" charset="0"/>
              </a:rPr>
              <a:t>	2</a:t>
            </a:r>
            <a:r>
              <a:rPr lang="fr-FR" baseline="30000" dirty="0" smtClean="0">
                <a:latin typeface="Comic Sans MS" pitchFamily="66" charset="0"/>
              </a:rPr>
              <a:t>ème</a:t>
            </a:r>
            <a:r>
              <a:rPr lang="fr-FR" dirty="0" smtClean="0">
                <a:latin typeface="Comic Sans MS" pitchFamily="66" charset="0"/>
              </a:rPr>
              <a:t> </a:t>
            </a:r>
            <a:r>
              <a:rPr lang="fr-FR" dirty="0">
                <a:latin typeface="Comic Sans MS" pitchFamily="66" charset="0"/>
              </a:rPr>
              <a:t>Ligne de maîtrise : Structures dirigeantes - Assurance et conformité</a:t>
            </a:r>
          </a:p>
          <a:p>
            <a:pPr marL="0" indent="0" algn="just">
              <a:buNone/>
            </a:pPr>
            <a:r>
              <a:rPr lang="fr-FR" dirty="0" smtClean="0">
                <a:latin typeface="Comic Sans MS" pitchFamily="66" charset="0"/>
              </a:rPr>
              <a:t>	3</a:t>
            </a:r>
            <a:r>
              <a:rPr lang="fr-FR" baseline="30000" dirty="0" smtClean="0">
                <a:latin typeface="Comic Sans MS" pitchFamily="66" charset="0"/>
              </a:rPr>
              <a:t>ème</a:t>
            </a:r>
            <a:r>
              <a:rPr lang="fr-FR" dirty="0" smtClean="0">
                <a:latin typeface="Comic Sans MS" pitchFamily="66" charset="0"/>
              </a:rPr>
              <a:t> </a:t>
            </a:r>
            <a:r>
              <a:rPr lang="fr-FR" dirty="0">
                <a:latin typeface="Comic Sans MS" pitchFamily="66" charset="0"/>
              </a:rPr>
              <a:t>Ligne de maîtrise : Audit Interne</a:t>
            </a:r>
          </a:p>
          <a:p>
            <a:pPr marL="0" indent="0" algn="just">
              <a:buNone/>
            </a:pPr>
            <a:r>
              <a:rPr lang="fr-FR" dirty="0">
                <a:latin typeface="Comic Sans MS" pitchFamily="66" charset="0"/>
              </a:rPr>
              <a:t>Ces Lignes de maîtrise interagissent à des niveaux divers avec les prestataires d’assurance externes (commissaires aux comptes, régulateurs,..)</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40</a:t>
            </a:fld>
            <a:endParaRPr lang="fr-FR"/>
          </a:p>
        </p:txBody>
      </p:sp>
    </p:spTree>
    <p:extLst>
      <p:ext uri="{BB962C8B-B14F-4D97-AF65-F5344CB8AC3E}">
        <p14:creationId xmlns:p14="http://schemas.microsoft.com/office/powerpoint/2010/main" val="28351990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cap="all" dirty="0">
                <a:solidFill>
                  <a:srgbClr val="FF0000"/>
                </a:solidFill>
                <a:effectLst>
                  <a:outerShdw blurRad="38100" dist="38100" dir="2700000" algn="tl">
                    <a:srgbClr val="000000">
                      <a:alpha val="43137"/>
                    </a:srgbClr>
                  </a:outerShdw>
                </a:effectLst>
                <a:latin typeface="Comic Sans MS" pitchFamily="66" charset="0"/>
              </a:rPr>
              <a:t>Quel rôle pour l'expert-comptable</a:t>
            </a:r>
            <a:r>
              <a:rPr lang="fr-FR" sz="2800" cap="all" dirty="0">
                <a:solidFill>
                  <a:srgbClr val="FF0000"/>
                </a:solidFill>
                <a:effectLst>
                  <a:outerShdw blurRad="38100" dist="38100" dir="2700000" algn="tl">
                    <a:srgbClr val="000000">
                      <a:alpha val="43137"/>
                    </a:srgbClr>
                  </a:outerShdw>
                </a:effectLst>
                <a:latin typeface="Comic Sans MS" pitchFamily="66" charset="0"/>
              </a:rPr>
              <a:t/>
            </a:r>
            <a:br>
              <a:rPr lang="fr-FR" sz="2800" cap="all" dirty="0">
                <a:solidFill>
                  <a:srgbClr val="FF0000"/>
                </a:solidFill>
                <a:effectLst>
                  <a:outerShdw blurRad="38100" dist="38100" dir="2700000" algn="tl">
                    <a:srgbClr val="000000">
                      <a:alpha val="43137"/>
                    </a:srgbClr>
                  </a:outerShdw>
                </a:effectLst>
                <a:latin typeface="Comic Sans MS" pitchFamily="66" charset="0"/>
              </a:rPr>
            </a:b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24744"/>
            <a:ext cx="8229600" cy="5472608"/>
          </a:xfrm>
        </p:spPr>
        <p:txBody>
          <a:bodyPr>
            <a:normAutofit fontScale="92500" lnSpcReduction="20000"/>
          </a:bodyPr>
          <a:lstStyle/>
          <a:p>
            <a:pPr marL="0" indent="0" algn="just">
              <a:buNone/>
            </a:pPr>
            <a:r>
              <a:rPr lang="fr-FR" dirty="0">
                <a:latin typeface="Comic Sans MS" pitchFamily="66" charset="0"/>
              </a:rPr>
              <a:t>Toute décision d'investissement est déterminée par la demande anticipée par le porteur de projet et </a:t>
            </a:r>
            <a:r>
              <a:rPr lang="fr-FR" b="1" dirty="0">
                <a:latin typeface="Comic Sans MS" pitchFamily="66" charset="0"/>
              </a:rPr>
              <a:t>par le taux de rendement</a:t>
            </a:r>
            <a:r>
              <a:rPr lang="fr-FR" dirty="0">
                <a:latin typeface="Comic Sans MS" pitchFamily="66" charset="0"/>
              </a:rPr>
              <a:t>, c'est-à-dire la </a:t>
            </a:r>
            <a:r>
              <a:rPr lang="fr-FR" b="1" dirty="0">
                <a:latin typeface="Comic Sans MS" pitchFamily="66" charset="0"/>
              </a:rPr>
              <a:t>capacité de l'entreprise à générer des flux de revenus supérieurs aux capitaux engagés. </a:t>
            </a:r>
            <a:endParaRPr lang="fr-FR" dirty="0">
              <a:latin typeface="Comic Sans MS" pitchFamily="66" charset="0"/>
            </a:endParaRPr>
          </a:p>
          <a:p>
            <a:pPr marL="0" indent="0" algn="just">
              <a:buNone/>
            </a:pPr>
            <a:r>
              <a:rPr lang="fr-FR" i="1" dirty="0" smtClean="0">
                <a:latin typeface="Comic Sans MS" pitchFamily="66" charset="0"/>
              </a:rPr>
              <a:t>L’expert-comptable réalise une mission d’étude </a:t>
            </a:r>
            <a:r>
              <a:rPr lang="fr-FR" i="1" dirty="0">
                <a:latin typeface="Comic Sans MS" pitchFamily="66" charset="0"/>
              </a:rPr>
              <a:t>de faisabilité qui renseigne sur l'acceptation ou le rejet d'un projet.</a:t>
            </a:r>
          </a:p>
          <a:p>
            <a:pPr marL="0" indent="0" algn="just">
              <a:buNone/>
            </a:pPr>
            <a:r>
              <a:rPr lang="fr-FR" i="1" dirty="0">
                <a:latin typeface="Comic Sans MS" pitchFamily="66" charset="0"/>
              </a:rPr>
              <a:t>L’expert-comptable </a:t>
            </a:r>
            <a:r>
              <a:rPr lang="fr-FR" i="1" dirty="0" smtClean="0">
                <a:latin typeface="Comic Sans MS" pitchFamily="66" charset="0"/>
              </a:rPr>
              <a:t>réalise les Business-</a:t>
            </a:r>
            <a:r>
              <a:rPr lang="fr-FR" i="1" dirty="0" err="1" smtClean="0">
                <a:latin typeface="Comic Sans MS" pitchFamily="66" charset="0"/>
              </a:rPr>
              <a:t>models</a:t>
            </a:r>
            <a:r>
              <a:rPr lang="fr-FR" i="1" dirty="0" smtClean="0">
                <a:latin typeface="Comic Sans MS" pitchFamily="66" charset="0"/>
              </a:rPr>
              <a:t> </a:t>
            </a:r>
            <a:r>
              <a:rPr lang="fr-FR" dirty="0" smtClean="0">
                <a:latin typeface="Comic Sans MS" pitchFamily="66" charset="0"/>
              </a:rPr>
              <a:t>et </a:t>
            </a:r>
            <a:r>
              <a:rPr lang="fr-FR" b="1" dirty="0" smtClean="0">
                <a:latin typeface="Comic Sans MS" pitchFamily="66" charset="0"/>
              </a:rPr>
              <a:t>le </a:t>
            </a:r>
            <a:r>
              <a:rPr lang="fr-FR" b="1" dirty="0">
                <a:latin typeface="Comic Sans MS" pitchFamily="66" charset="0"/>
              </a:rPr>
              <a:t>fameux </a:t>
            </a:r>
            <a:r>
              <a:rPr lang="fr-FR" b="1" dirty="0" smtClean="0">
                <a:latin typeface="Comic Sans MS" pitchFamily="66" charset="0"/>
              </a:rPr>
              <a:t>SWOT </a:t>
            </a:r>
            <a:r>
              <a:rPr lang="fr-FR" dirty="0">
                <a:latin typeface="Comic Sans MS" pitchFamily="66" charset="0"/>
              </a:rPr>
              <a:t>enseignés dans les business </a:t>
            </a:r>
            <a:r>
              <a:rPr lang="fr-FR" dirty="0" err="1" smtClean="0">
                <a:latin typeface="Comic Sans MS" pitchFamily="66" charset="0"/>
              </a:rPr>
              <a:t>schools</a:t>
            </a:r>
            <a:r>
              <a:rPr lang="fr-FR" dirty="0" smtClean="0">
                <a:latin typeface="Comic Sans MS" pitchFamily="66" charset="0"/>
              </a:rPr>
              <a:t>. </a:t>
            </a:r>
            <a:r>
              <a:rPr lang="fr-FR" dirty="0">
                <a:latin typeface="Comic Sans MS" pitchFamily="66" charset="0"/>
              </a:rPr>
              <a:t>Ils incitent </a:t>
            </a:r>
            <a:r>
              <a:rPr lang="fr-FR" dirty="0" smtClean="0">
                <a:latin typeface="Comic Sans MS" pitchFamily="66" charset="0"/>
              </a:rPr>
              <a:t>les </a:t>
            </a:r>
            <a:r>
              <a:rPr lang="fr-FR" dirty="0">
                <a:latin typeface="Comic Sans MS" pitchFamily="66" charset="0"/>
              </a:rPr>
              <a:t>managers à réfléchir à leurs opportunités.</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41</a:t>
            </a:fld>
            <a:endParaRPr lang="fr-FR"/>
          </a:p>
        </p:txBody>
      </p:sp>
    </p:spTree>
    <p:extLst>
      <p:ext uri="{BB962C8B-B14F-4D97-AF65-F5344CB8AC3E}">
        <p14:creationId xmlns:p14="http://schemas.microsoft.com/office/powerpoint/2010/main" val="24179867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cap="all" dirty="0">
                <a:solidFill>
                  <a:srgbClr val="FF0000"/>
                </a:solidFill>
                <a:effectLst>
                  <a:outerShdw blurRad="38100" dist="38100" dir="2700000" algn="tl">
                    <a:srgbClr val="000000">
                      <a:alpha val="43137"/>
                    </a:srgbClr>
                  </a:outerShdw>
                </a:effectLst>
                <a:latin typeface="Comic Sans MS" pitchFamily="66" charset="0"/>
              </a:rPr>
              <a:t>Quel rôle pour l'expert-comptable</a:t>
            </a:r>
            <a:r>
              <a:rPr lang="fr-FR" sz="2800" cap="all" dirty="0">
                <a:solidFill>
                  <a:srgbClr val="FF0000"/>
                </a:solidFill>
                <a:effectLst>
                  <a:outerShdw blurRad="38100" dist="38100" dir="2700000" algn="tl">
                    <a:srgbClr val="000000">
                      <a:alpha val="43137"/>
                    </a:srgbClr>
                  </a:outerShdw>
                </a:effectLst>
                <a:latin typeface="Comic Sans MS" pitchFamily="66" charset="0"/>
              </a:rPr>
              <a:t/>
            </a:r>
            <a:br>
              <a:rPr lang="fr-FR" sz="2800" cap="all" dirty="0">
                <a:solidFill>
                  <a:srgbClr val="FF0000"/>
                </a:solidFill>
                <a:effectLst>
                  <a:outerShdw blurRad="38100" dist="38100" dir="2700000" algn="tl">
                    <a:srgbClr val="000000">
                      <a:alpha val="43137"/>
                    </a:srgbClr>
                  </a:outerShdw>
                </a:effectLst>
                <a:latin typeface="Comic Sans MS" pitchFamily="66" charset="0"/>
              </a:rPr>
            </a:b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124744"/>
            <a:ext cx="8229600" cy="5472608"/>
          </a:xfrm>
        </p:spPr>
        <p:txBody>
          <a:bodyPr>
            <a:normAutofit lnSpcReduction="10000"/>
          </a:bodyPr>
          <a:lstStyle/>
          <a:p>
            <a:pPr marL="0" indent="0" algn="just">
              <a:buNone/>
            </a:pPr>
            <a:r>
              <a:rPr lang="fr-FR" dirty="0" smtClean="0">
                <a:latin typeface="Comic Sans MS" pitchFamily="66" charset="0"/>
              </a:rPr>
              <a:t>L’expert-comptable exerce son rôle d’intermédiation entre le banquier et l’entreprise en examinant les demandes de crédit introduites et en visant la fiabilité de l’information financière et managériale produite.</a:t>
            </a:r>
          </a:p>
          <a:p>
            <a:pPr marL="0" indent="0" algn="just">
              <a:buNone/>
            </a:pPr>
            <a:r>
              <a:rPr lang="fr-FR" dirty="0" smtClean="0">
                <a:latin typeface="Comic Sans MS" pitchFamily="66" charset="0"/>
              </a:rPr>
              <a:t>L’expert-comptable accompagne les jeunes entrepreneurs dans le cadre de la création et de l’exploitation des         start-ups fortement encouragées par les pouvoirs publics.</a:t>
            </a:r>
          </a:p>
          <a:p>
            <a:pPr marL="0" indent="0" algn="just">
              <a:buNone/>
            </a:pP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42</a:t>
            </a:fld>
            <a:endParaRPr lang="fr-FR"/>
          </a:p>
        </p:txBody>
      </p:sp>
    </p:spTree>
    <p:extLst>
      <p:ext uri="{BB962C8B-B14F-4D97-AF65-F5344CB8AC3E}">
        <p14:creationId xmlns:p14="http://schemas.microsoft.com/office/powerpoint/2010/main" val="40467442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2800" b="1" cap="all" dirty="0">
                <a:solidFill>
                  <a:srgbClr val="FF0000"/>
                </a:solidFill>
                <a:effectLst>
                  <a:outerShdw blurRad="38100" dist="38100" dir="2700000" algn="tl">
                    <a:srgbClr val="000000">
                      <a:alpha val="43137"/>
                    </a:srgbClr>
                  </a:outerShdw>
                </a:effectLst>
                <a:latin typeface="Comic Sans MS" pitchFamily="66" charset="0"/>
              </a:rPr>
              <a:t>Quel rôle pour l'expert-comptable</a:t>
            </a:r>
            <a:r>
              <a:rPr lang="fr-FR" sz="2800" cap="all" dirty="0">
                <a:solidFill>
                  <a:srgbClr val="FF0000"/>
                </a:solidFill>
                <a:effectLst>
                  <a:outerShdw blurRad="38100" dist="38100" dir="2700000" algn="tl">
                    <a:srgbClr val="000000">
                      <a:alpha val="43137"/>
                    </a:srgbClr>
                  </a:outerShdw>
                </a:effectLst>
                <a:latin typeface="Comic Sans MS" pitchFamily="66" charset="0"/>
              </a:rPr>
              <a:t/>
            </a:r>
            <a:br>
              <a:rPr lang="fr-FR" sz="2800" cap="all" dirty="0">
                <a:solidFill>
                  <a:srgbClr val="FF0000"/>
                </a:solidFill>
                <a:effectLst>
                  <a:outerShdw blurRad="38100" dist="38100" dir="2700000" algn="tl">
                    <a:srgbClr val="000000">
                      <a:alpha val="43137"/>
                    </a:srgbClr>
                  </a:outerShdw>
                </a:effectLst>
                <a:latin typeface="Comic Sans MS" pitchFamily="66" charset="0"/>
              </a:rPr>
            </a:br>
            <a:endParaRPr lang="fr-FR" sz="2800" cap="all"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5184576"/>
          </a:xfrm>
        </p:spPr>
        <p:txBody>
          <a:bodyPr>
            <a:normAutofit/>
          </a:bodyPr>
          <a:lstStyle/>
          <a:p>
            <a:pPr marL="0" indent="0" algn="just">
              <a:buNone/>
            </a:pPr>
            <a:r>
              <a:rPr lang="fr-FR" dirty="0" smtClean="0">
                <a:latin typeface="Comic Sans MS" pitchFamily="66" charset="0"/>
              </a:rPr>
              <a:t>L’expert-comptable réalise l’introduction en bourse en vertu des dispositions réglementaires.</a:t>
            </a: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43</a:t>
            </a:fld>
            <a:endParaRPr lang="fr-FR"/>
          </a:p>
        </p:txBody>
      </p:sp>
    </p:spTree>
    <p:extLst>
      <p:ext uri="{BB962C8B-B14F-4D97-AF65-F5344CB8AC3E}">
        <p14:creationId xmlns:p14="http://schemas.microsoft.com/office/powerpoint/2010/main" val="3533282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cap="all" dirty="0" smtClean="0">
                <a:solidFill>
                  <a:srgbClr val="FF0000"/>
                </a:solidFill>
                <a:effectLst>
                  <a:outerShdw blurRad="38100" dist="38100" dir="2700000" algn="tl">
                    <a:srgbClr val="000000">
                      <a:alpha val="43137"/>
                    </a:srgbClr>
                  </a:outerShdw>
                </a:effectLst>
                <a:latin typeface="Comic Sans MS" pitchFamily="66" charset="0"/>
              </a:rPr>
              <a:t>CONSTAT ECONOMIQUE GENERAL</a:t>
            </a:r>
            <a:endParaRPr lang="fr-FR" sz="3200" dirty="0"/>
          </a:p>
        </p:txBody>
      </p:sp>
      <p:sp>
        <p:nvSpPr>
          <p:cNvPr id="3" name="Espace réservé du contenu 2"/>
          <p:cNvSpPr>
            <a:spLocks noGrp="1"/>
          </p:cNvSpPr>
          <p:nvPr>
            <p:ph idx="1"/>
          </p:nvPr>
        </p:nvSpPr>
        <p:spPr/>
        <p:txBody>
          <a:bodyPr>
            <a:normAutofit fontScale="77500" lnSpcReduction="20000"/>
          </a:bodyPr>
          <a:lstStyle/>
          <a:p>
            <a:pPr algn="just"/>
            <a:r>
              <a:rPr lang="fr-FR" dirty="0" smtClean="0">
                <a:latin typeface="Comic Sans MS" pitchFamily="66" charset="0"/>
              </a:rPr>
              <a:t>Fiscalité </a:t>
            </a:r>
            <a:r>
              <a:rPr lang="fr-FR" dirty="0">
                <a:latin typeface="Comic Sans MS" pitchFamily="66" charset="0"/>
              </a:rPr>
              <a:t>ordinaire du pays, peu attachée à une vision économique car cette dernière rapportée au PIB ne représente que 21%, ce qui s’avère très peu rentable pour le budget de la nation, sachant que l’Impôt sur le revenu global (IRG/salaire), est subi surtout par les salariés et les retraités représentant 26% des recettes fiscales contre près de 16% pour l’Impôt sur les bénéfices des entreprises (IBS), qui demeure très faible, puisque 80% sont récoltés auprès des entreprises étrangères installées en Algérie. </a:t>
            </a:r>
            <a:endParaRPr lang="fr-FR" dirty="0" smtClean="0">
              <a:latin typeface="Comic Sans MS" pitchFamily="66" charset="0"/>
            </a:endParaRPr>
          </a:p>
          <a:p>
            <a:pPr algn="just"/>
            <a:r>
              <a:rPr lang="fr-FR" dirty="0" smtClean="0">
                <a:latin typeface="Comic Sans MS" pitchFamily="66" charset="0"/>
              </a:rPr>
              <a:t>99</a:t>
            </a:r>
            <a:r>
              <a:rPr lang="fr-FR" dirty="0">
                <a:latin typeface="Comic Sans MS" pitchFamily="66" charset="0"/>
              </a:rPr>
              <a:t>% des recettes fiscales de l’Etat proviennent de 12 wilayas </a:t>
            </a:r>
            <a:r>
              <a:rPr lang="fr-FR" dirty="0" smtClean="0">
                <a:latin typeface="Comic Sans MS" pitchFamily="66" charset="0"/>
              </a:rPr>
              <a:t>seulement.</a:t>
            </a: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5</a:t>
            </a:fld>
            <a:endParaRPr lang="fr-FR"/>
          </a:p>
        </p:txBody>
      </p:sp>
    </p:spTree>
    <p:extLst>
      <p:ext uri="{BB962C8B-B14F-4D97-AF65-F5344CB8AC3E}">
        <p14:creationId xmlns:p14="http://schemas.microsoft.com/office/powerpoint/2010/main" val="2808161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64704"/>
            <a:ext cx="8229600" cy="652934"/>
          </a:xfrm>
        </p:spPr>
        <p:txBody>
          <a:bodyPr>
            <a:normAutofit fontScale="90000"/>
          </a:bodyPr>
          <a:lstStyle/>
          <a:p>
            <a:r>
              <a:rPr lang="fr-FR" b="1" cap="all" dirty="0" smtClean="0">
                <a:solidFill>
                  <a:srgbClr val="FF0000"/>
                </a:solidFill>
                <a:effectLst>
                  <a:outerShdw blurRad="38100" dist="38100" dir="2700000" algn="tl">
                    <a:srgbClr val="000000">
                      <a:alpha val="43137"/>
                    </a:srgbClr>
                  </a:outerShdw>
                </a:effectLst>
              </a:rPr>
              <a:t>Menaces</a:t>
            </a:r>
            <a:r>
              <a:rPr lang="fr-FR" cap="all" dirty="0" smtClean="0">
                <a:solidFill>
                  <a:srgbClr val="FF0000"/>
                </a:solidFill>
                <a:effectLst>
                  <a:outerShdw blurRad="38100" dist="38100" dir="2700000" algn="tl">
                    <a:srgbClr val="000000">
                      <a:alpha val="43137"/>
                    </a:srgbClr>
                  </a:outerShdw>
                </a:effectLst>
              </a:rPr>
              <a:t/>
            </a:r>
            <a:br>
              <a:rPr lang="fr-FR" cap="all" dirty="0" smtClean="0">
                <a:solidFill>
                  <a:srgbClr val="FF0000"/>
                </a:solidFill>
                <a:effectLst>
                  <a:outerShdw blurRad="38100" dist="38100" dir="2700000" algn="tl">
                    <a:srgbClr val="000000">
                      <a:alpha val="43137"/>
                    </a:srgbClr>
                  </a:outerShdw>
                </a:effectLst>
              </a:rPr>
            </a:br>
            <a:endParaRPr lang="fr-FR" cap="all" dirty="0">
              <a:solidFill>
                <a:srgbClr val="FF0000"/>
              </a:solidFill>
              <a:effectLst>
                <a:outerShdw blurRad="38100" dist="38100" dir="2700000" algn="tl">
                  <a:srgbClr val="000000">
                    <a:alpha val="43137"/>
                  </a:srgbClr>
                </a:outerShdw>
              </a:effectLst>
            </a:endParaRPr>
          </a:p>
        </p:txBody>
      </p:sp>
      <p:sp>
        <p:nvSpPr>
          <p:cNvPr id="3" name="Espace réservé du contenu 2"/>
          <p:cNvSpPr>
            <a:spLocks noGrp="1"/>
          </p:cNvSpPr>
          <p:nvPr>
            <p:ph idx="1"/>
          </p:nvPr>
        </p:nvSpPr>
        <p:spPr>
          <a:xfrm>
            <a:off x="457200" y="1340768"/>
            <a:ext cx="8229600" cy="4785395"/>
          </a:xfrm>
        </p:spPr>
        <p:txBody>
          <a:bodyPr>
            <a:normAutofit fontScale="85000" lnSpcReduction="20000"/>
          </a:bodyPr>
          <a:lstStyle/>
          <a:p>
            <a:pPr algn="just"/>
            <a:r>
              <a:rPr lang="fr-FR" dirty="0">
                <a:latin typeface="Comic Sans MS" pitchFamily="66" charset="0"/>
              </a:rPr>
              <a:t>D</a:t>
            </a:r>
            <a:r>
              <a:rPr lang="fr-FR" dirty="0" smtClean="0">
                <a:latin typeface="Comic Sans MS" pitchFamily="66" charset="0"/>
              </a:rPr>
              <a:t>emande </a:t>
            </a:r>
            <a:r>
              <a:rPr lang="fr-FR" dirty="0">
                <a:latin typeface="Comic Sans MS" pitchFamily="66" charset="0"/>
              </a:rPr>
              <a:t>globale </a:t>
            </a:r>
            <a:r>
              <a:rPr lang="fr-FR" dirty="0" smtClean="0">
                <a:latin typeface="Comic Sans MS" pitchFamily="66" charset="0"/>
              </a:rPr>
              <a:t>en chute, causant </a:t>
            </a:r>
            <a:r>
              <a:rPr lang="fr-FR" dirty="0">
                <a:latin typeface="Comic Sans MS" pitchFamily="66" charset="0"/>
              </a:rPr>
              <a:t>des manques à gagner énormes pour les entreprises qui commencent à avoir des surcapacités.</a:t>
            </a:r>
          </a:p>
          <a:p>
            <a:pPr algn="just"/>
            <a:r>
              <a:rPr lang="fr-FR" dirty="0" smtClean="0">
                <a:latin typeface="Comic Sans MS" pitchFamily="66" charset="0"/>
              </a:rPr>
              <a:t>Renvois </a:t>
            </a:r>
            <a:r>
              <a:rPr lang="fr-FR" dirty="0">
                <a:latin typeface="Comic Sans MS" pitchFamily="66" charset="0"/>
              </a:rPr>
              <a:t>répétitifs, par les autorités algériennes, de l'application de nombreuses dispositions de l'accord d'association avec l'Union Européenne et le retardement de l'adhésion de notre pays à l'OMC.</a:t>
            </a:r>
          </a:p>
          <a:p>
            <a:pPr algn="just" fontAlgn="base"/>
            <a:r>
              <a:rPr lang="fr-FR" dirty="0">
                <a:solidFill>
                  <a:srgbClr val="FF33CC"/>
                </a:solidFill>
                <a:effectLst>
                  <a:outerShdw blurRad="38100" dist="38100" dir="2700000" algn="tl">
                    <a:srgbClr val="000000">
                      <a:alpha val="43137"/>
                    </a:srgbClr>
                  </a:outerShdw>
                </a:effectLst>
                <a:latin typeface="Comic Sans MS" pitchFamily="66" charset="0"/>
              </a:rPr>
              <a:t>Le démantèlement tarifaire </a:t>
            </a:r>
            <a:r>
              <a:rPr lang="fr-FR" dirty="0" smtClean="0">
                <a:solidFill>
                  <a:srgbClr val="FF33CC"/>
                </a:solidFill>
                <a:effectLst>
                  <a:outerShdw blurRad="38100" dist="38100" dir="2700000" algn="tl">
                    <a:srgbClr val="000000">
                      <a:alpha val="43137"/>
                    </a:srgbClr>
                  </a:outerShdw>
                </a:effectLst>
                <a:latin typeface="Comic Sans MS" pitchFamily="66" charset="0"/>
              </a:rPr>
              <a:t>interviendra </a:t>
            </a:r>
            <a:r>
              <a:rPr lang="fr-FR" dirty="0">
                <a:solidFill>
                  <a:srgbClr val="FF33CC"/>
                </a:solidFill>
                <a:effectLst>
                  <a:outerShdw blurRad="38100" dist="38100" dir="2700000" algn="tl">
                    <a:srgbClr val="000000">
                      <a:alpha val="43137"/>
                    </a:srgbClr>
                  </a:outerShdw>
                </a:effectLst>
                <a:latin typeface="Comic Sans MS" pitchFamily="66" charset="0"/>
              </a:rPr>
              <a:t>dans le sillage de l’accord d’association avec l’Union européenne (l’UE</a:t>
            </a:r>
            <a:r>
              <a:rPr lang="fr-FR" dirty="0" smtClean="0">
                <a:solidFill>
                  <a:srgbClr val="FF33CC"/>
                </a:solidFill>
                <a:effectLst>
                  <a:outerShdw blurRad="38100" dist="38100" dir="2700000" algn="tl">
                    <a:srgbClr val="000000">
                      <a:alpha val="43137"/>
                    </a:srgbClr>
                  </a:outerShdw>
                </a:effectLst>
                <a:latin typeface="Comic Sans MS" pitchFamily="66" charset="0"/>
              </a:rPr>
              <a:t>),</a:t>
            </a:r>
            <a:r>
              <a:rPr lang="fr-FR" dirty="0" smtClean="0"/>
              <a:t> </a:t>
            </a:r>
            <a:r>
              <a:rPr lang="fr-FR" u="sng" dirty="0"/>
              <a:t>en ce sens que cela supposera d’énormes </a:t>
            </a:r>
            <a:r>
              <a:rPr lang="fr-FR" u="sng" dirty="0" smtClean="0"/>
              <a:t>pertes </a:t>
            </a:r>
            <a:r>
              <a:rPr lang="fr-FR" u="sng" dirty="0"/>
              <a:t>en droits de douane pour le budget de l’Etat. </a:t>
            </a:r>
            <a:endParaRPr lang="fr-FR" dirty="0">
              <a:solidFill>
                <a:srgbClr val="FF33CC"/>
              </a:solidFill>
              <a:effectLst>
                <a:outerShdw blurRad="38100" dist="38100" dir="2700000" algn="tl">
                  <a:srgbClr val="000000">
                    <a:alpha val="43137"/>
                  </a:srgbClr>
                </a:outerShdw>
              </a:effectLst>
              <a:latin typeface="Comic Sans MS" pitchFamily="66" charset="0"/>
            </a:endParaRP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6</a:t>
            </a:fld>
            <a:endParaRPr lang="fr-FR"/>
          </a:p>
        </p:txBody>
      </p:sp>
    </p:spTree>
    <p:extLst>
      <p:ext uri="{BB962C8B-B14F-4D97-AF65-F5344CB8AC3E}">
        <p14:creationId xmlns:p14="http://schemas.microsoft.com/office/powerpoint/2010/main" val="3928691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12974"/>
          </a:xfrm>
        </p:spPr>
        <p:txBody>
          <a:bodyPr>
            <a:normAutofit/>
          </a:bodyPr>
          <a:lstStyle/>
          <a:p>
            <a:r>
              <a:rPr lang="fr-FR" sz="3200" dirty="0" smtClean="0">
                <a:solidFill>
                  <a:srgbClr val="FF0000"/>
                </a:solidFill>
                <a:effectLst>
                  <a:outerShdw blurRad="38100" dist="38100" dir="2700000" algn="tl">
                    <a:srgbClr val="000000">
                      <a:alpha val="43137"/>
                    </a:srgbClr>
                  </a:outerShdw>
                </a:effectLst>
                <a:latin typeface="Comic Sans MS" pitchFamily="66" charset="0"/>
              </a:rPr>
              <a:t>PERSPECTIVES ECONOMIQUES</a:t>
            </a: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a:xfrm>
            <a:off x="457200" y="1412776"/>
            <a:ext cx="8229600" cy="4968552"/>
          </a:xfrm>
        </p:spPr>
        <p:txBody>
          <a:bodyPr>
            <a:normAutofit fontScale="550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Avantages compétitifs et </a:t>
            </a:r>
            <a:r>
              <a:rPr lang="fr-FR" b="1" u="sng" dirty="0" smtClean="0">
                <a:solidFill>
                  <a:srgbClr val="FF33CC"/>
                </a:solidFill>
                <a:effectLst>
                  <a:outerShdw blurRad="38100" dist="38100" dir="2700000" algn="tl">
                    <a:srgbClr val="000000">
                      <a:alpha val="43137"/>
                    </a:srgbClr>
                  </a:outerShdw>
                </a:effectLst>
                <a:latin typeface="Comic Sans MS" pitchFamily="66" charset="0"/>
              </a:rPr>
              <a:t>absolus</a:t>
            </a:r>
          </a:p>
          <a:p>
            <a:pPr marL="0" indent="0" algn="just">
              <a:buNone/>
            </a:pPr>
            <a:endParaRPr lang="fr-FR" dirty="0" smtClean="0">
              <a:effectLst>
                <a:outerShdw blurRad="38100" dist="38100" dir="2700000" algn="tl">
                  <a:srgbClr val="000000">
                    <a:alpha val="43137"/>
                  </a:srgbClr>
                </a:outerShdw>
              </a:effectLst>
              <a:latin typeface="Comic Sans MS" pitchFamily="66" charset="0"/>
            </a:endParaRPr>
          </a:p>
          <a:p>
            <a:pPr algn="just"/>
            <a:r>
              <a:rPr lang="fr-FR" dirty="0" smtClean="0">
                <a:latin typeface="Comic Sans MS" pitchFamily="66" charset="0"/>
              </a:rPr>
              <a:t>L'investissement </a:t>
            </a:r>
            <a:r>
              <a:rPr lang="fr-FR" dirty="0">
                <a:latin typeface="Comic Sans MS" pitchFamily="66" charset="0"/>
              </a:rPr>
              <a:t>représente la première variable déterminante de la croissance économique et l'on constate que pour l'Algérie l'effort d'investissement impulsé par la dépense publique est l'un des plus élevés au monde puisqu'il représente en moyenne 44,9% du PIB par an sur la période 2010-2018.</a:t>
            </a:r>
          </a:p>
          <a:p>
            <a:pPr algn="just"/>
            <a:r>
              <a:rPr lang="fr-FR" dirty="0">
                <a:latin typeface="Comic Sans MS" pitchFamily="66" charset="0"/>
              </a:rPr>
              <a:t>Réalisations dans le domaine des infrastructures économiques de bases, dans celui des infrastructures éducatives, d'enseignement, sanitaires, sportives, culturelles, de communications et de logement. </a:t>
            </a:r>
          </a:p>
          <a:p>
            <a:pPr algn="just"/>
            <a:r>
              <a:rPr lang="fr-FR" dirty="0">
                <a:latin typeface="Comic Sans MS" pitchFamily="66" charset="0"/>
              </a:rPr>
              <a:t>La consommation finale (consommation des ménages + dépense publique) qui représente en moyenne 57% du PIB entre 2010 et 2018 est une grande opportunité pour les entreprises pour investir et augmenter la production de biens et de services.</a:t>
            </a:r>
          </a:p>
          <a:p>
            <a:pPr algn="just"/>
            <a:r>
              <a:rPr lang="fr-FR" dirty="0">
                <a:latin typeface="Comic Sans MS" pitchFamily="66" charset="0"/>
              </a:rPr>
              <a:t>La création, annuellement, de 70 000 à 100 000 PME de même typologie et de même répartition par taille, représente numériquement certes, une source de satisfaction, comme signe d'un dynamisme apparent de l'économie, en termes de potentialités économiques réelles.</a:t>
            </a:r>
          </a:p>
          <a:p>
            <a:pPr algn="just"/>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7</a:t>
            </a:fld>
            <a:endParaRPr lang="fr-FR"/>
          </a:p>
        </p:txBody>
      </p:sp>
    </p:spTree>
    <p:extLst>
      <p:ext uri="{BB962C8B-B14F-4D97-AF65-F5344CB8AC3E}">
        <p14:creationId xmlns:p14="http://schemas.microsoft.com/office/powerpoint/2010/main" val="845083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12974"/>
          </a:xfrm>
        </p:spPr>
        <p:txBody>
          <a:bodyPr>
            <a:normAutofit/>
          </a:bodyPr>
          <a:lstStyle/>
          <a:p>
            <a:r>
              <a:rPr lang="fr-FR" sz="3200" dirty="0" smtClean="0">
                <a:solidFill>
                  <a:srgbClr val="FF0000"/>
                </a:solidFill>
                <a:effectLst>
                  <a:outerShdw blurRad="38100" dist="38100" dir="2700000" algn="tl">
                    <a:srgbClr val="000000">
                      <a:alpha val="43137"/>
                    </a:srgbClr>
                  </a:outerShdw>
                </a:effectLst>
                <a:latin typeface="Comic Sans MS" pitchFamily="66" charset="0"/>
              </a:rPr>
              <a:t>PERSPECTIVES ECONOMIQUES</a:t>
            </a: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p:txBody>
          <a:bodyPr>
            <a:normAutofit fontScale="550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Avantages compétitifs et </a:t>
            </a:r>
            <a:r>
              <a:rPr lang="fr-FR" b="1" u="sng" dirty="0" smtClean="0">
                <a:solidFill>
                  <a:srgbClr val="FF33CC"/>
                </a:solidFill>
                <a:effectLst>
                  <a:outerShdw blurRad="38100" dist="38100" dir="2700000" algn="tl">
                    <a:srgbClr val="000000">
                      <a:alpha val="43137"/>
                    </a:srgbClr>
                  </a:outerShdw>
                </a:effectLst>
                <a:latin typeface="Comic Sans MS" pitchFamily="66" charset="0"/>
              </a:rPr>
              <a:t>absolus</a:t>
            </a:r>
          </a:p>
          <a:p>
            <a:pPr marL="0" indent="0" algn="just">
              <a:buNone/>
            </a:pPr>
            <a:endParaRPr lang="fr-FR" dirty="0" smtClean="0">
              <a:effectLst>
                <a:outerShdw blurRad="38100" dist="38100" dir="2700000" algn="tl">
                  <a:srgbClr val="000000">
                    <a:alpha val="43137"/>
                  </a:srgbClr>
                </a:outerShdw>
              </a:effectLst>
              <a:latin typeface="Comic Sans MS" pitchFamily="66" charset="0"/>
            </a:endParaRPr>
          </a:p>
          <a:p>
            <a:pPr algn="just" fontAlgn="base"/>
            <a:r>
              <a:rPr lang="fr-FR" dirty="0" smtClean="0">
                <a:latin typeface="Comic Sans MS" pitchFamily="66" charset="0"/>
              </a:rPr>
              <a:t>Le seul investisseur et le principal pourvoyeur de fonds demeure l’Etat où les budgets colossaux ont été mis en œuvre ces deux dernières décennies.</a:t>
            </a:r>
          </a:p>
          <a:p>
            <a:pPr algn="just" fontAlgn="base"/>
            <a:r>
              <a:rPr lang="fr-FR" dirty="0" smtClean="0">
                <a:latin typeface="Comic Sans MS" pitchFamily="66" charset="0"/>
              </a:rPr>
              <a:t>L’Algérie a procédé au remboursement de sa dette extérieure par anticipation grâce au boom pétrolier des années 2000.</a:t>
            </a:r>
          </a:p>
          <a:p>
            <a:pPr algn="just" fontAlgn="base"/>
            <a:r>
              <a:rPr lang="fr-FR" dirty="0" smtClean="0">
                <a:latin typeface="Comic Sans MS" pitchFamily="66" charset="0"/>
              </a:rPr>
              <a:t>L’Etat avait accordé énormément d’exonérations fiscales, de facilités de paiement et de facilités de crédit. </a:t>
            </a:r>
          </a:p>
          <a:p>
            <a:pPr algn="just"/>
            <a:r>
              <a:rPr lang="fr-FR" dirty="0" smtClean="0">
                <a:latin typeface="Comic Sans MS" pitchFamily="66" charset="0"/>
              </a:rPr>
              <a:t>De grandes entreprises ou grandes usines localisées dans tout le pays et créant des liens permanents de sous-traitance avec les PME,</a:t>
            </a:r>
          </a:p>
          <a:p>
            <a:pPr algn="just"/>
            <a:r>
              <a:rPr lang="fr-FR" dirty="0" smtClean="0">
                <a:latin typeface="Comic Sans MS" pitchFamily="66" charset="0"/>
              </a:rPr>
              <a:t>Tous les textes de loi ont été modifiés, des réorganisations ont été adoptées, des institutions et des organismes ont été réformés.</a:t>
            </a:r>
          </a:p>
          <a:p>
            <a:pPr algn="just"/>
            <a:r>
              <a:rPr lang="fr-FR" dirty="0" smtClean="0">
                <a:latin typeface="Comic Sans MS" pitchFamily="66" charset="0"/>
              </a:rPr>
              <a:t>50 zones industrielles sont projetées à moyen terme.</a:t>
            </a:r>
          </a:p>
          <a:p>
            <a:pPr algn="just"/>
            <a:r>
              <a:rPr lang="fr-FR" dirty="0" smtClean="0">
                <a:latin typeface="Comic Sans MS" pitchFamily="66" charset="0"/>
              </a:rPr>
              <a:t>Coût très bas de l’énergie.</a:t>
            </a: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8</a:t>
            </a:fld>
            <a:endParaRPr lang="fr-FR"/>
          </a:p>
        </p:txBody>
      </p:sp>
    </p:spTree>
    <p:extLst>
      <p:ext uri="{BB962C8B-B14F-4D97-AF65-F5344CB8AC3E}">
        <p14:creationId xmlns:p14="http://schemas.microsoft.com/office/powerpoint/2010/main" val="3304044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04664"/>
            <a:ext cx="8229600" cy="1012974"/>
          </a:xfrm>
        </p:spPr>
        <p:txBody>
          <a:bodyPr>
            <a:normAutofit/>
          </a:bodyPr>
          <a:lstStyle/>
          <a:p>
            <a:r>
              <a:rPr lang="fr-FR" sz="3200" dirty="0" smtClean="0">
                <a:solidFill>
                  <a:srgbClr val="FF0000"/>
                </a:solidFill>
                <a:effectLst>
                  <a:outerShdw blurRad="38100" dist="38100" dir="2700000" algn="tl">
                    <a:srgbClr val="000000">
                      <a:alpha val="43137"/>
                    </a:srgbClr>
                  </a:outerShdw>
                </a:effectLst>
                <a:latin typeface="Comic Sans MS" pitchFamily="66" charset="0"/>
              </a:rPr>
              <a:t>PERSPECTIVES ECONOMIQUES</a:t>
            </a:r>
            <a:endParaRPr lang="fr-FR" sz="3200" dirty="0">
              <a:solidFill>
                <a:srgbClr val="FF0000"/>
              </a:solidFill>
              <a:effectLst>
                <a:outerShdw blurRad="38100" dist="38100" dir="2700000" algn="tl">
                  <a:srgbClr val="000000">
                    <a:alpha val="43137"/>
                  </a:srgbClr>
                </a:outerShdw>
              </a:effectLst>
              <a:latin typeface="Comic Sans MS" pitchFamily="66" charset="0"/>
            </a:endParaRPr>
          </a:p>
        </p:txBody>
      </p:sp>
      <p:sp>
        <p:nvSpPr>
          <p:cNvPr id="3" name="Espace réservé du contenu 2"/>
          <p:cNvSpPr>
            <a:spLocks noGrp="1"/>
          </p:cNvSpPr>
          <p:nvPr>
            <p:ph idx="1"/>
          </p:nvPr>
        </p:nvSpPr>
        <p:spPr/>
        <p:txBody>
          <a:bodyPr>
            <a:normAutofit fontScale="77500" lnSpcReduction="20000"/>
          </a:bodyPr>
          <a:lstStyle/>
          <a:p>
            <a:pPr marL="0" indent="0" algn="just">
              <a:buNone/>
            </a:pPr>
            <a:r>
              <a:rPr lang="fr-FR" b="1" u="sng" dirty="0">
                <a:solidFill>
                  <a:srgbClr val="FF33CC"/>
                </a:solidFill>
                <a:effectLst>
                  <a:outerShdw blurRad="38100" dist="38100" dir="2700000" algn="tl">
                    <a:srgbClr val="000000">
                      <a:alpha val="43137"/>
                    </a:srgbClr>
                  </a:outerShdw>
                </a:effectLst>
                <a:latin typeface="Comic Sans MS" pitchFamily="66" charset="0"/>
              </a:rPr>
              <a:t>Avantages compétitifs et </a:t>
            </a:r>
            <a:r>
              <a:rPr lang="fr-FR" b="1" u="sng" dirty="0" smtClean="0">
                <a:solidFill>
                  <a:srgbClr val="FF33CC"/>
                </a:solidFill>
                <a:effectLst>
                  <a:outerShdw blurRad="38100" dist="38100" dir="2700000" algn="tl">
                    <a:srgbClr val="000000">
                      <a:alpha val="43137"/>
                    </a:srgbClr>
                  </a:outerShdw>
                </a:effectLst>
                <a:latin typeface="Comic Sans MS" pitchFamily="66" charset="0"/>
              </a:rPr>
              <a:t>absolus</a:t>
            </a:r>
          </a:p>
          <a:p>
            <a:pPr marL="0" indent="0" algn="just">
              <a:buNone/>
            </a:pPr>
            <a:endParaRPr lang="fr-FR" dirty="0" smtClean="0">
              <a:effectLst>
                <a:outerShdw blurRad="38100" dist="38100" dir="2700000" algn="tl">
                  <a:srgbClr val="000000">
                    <a:alpha val="43137"/>
                  </a:srgbClr>
                </a:outerShdw>
              </a:effectLst>
              <a:latin typeface="Comic Sans MS" pitchFamily="66" charset="0"/>
            </a:endParaRPr>
          </a:p>
          <a:p>
            <a:pPr algn="just"/>
            <a:r>
              <a:rPr lang="fr-FR" dirty="0" smtClean="0">
                <a:latin typeface="Comic Sans MS" pitchFamily="66" charset="0"/>
              </a:rPr>
              <a:t>Partenariat Public Privé (PPP) qui peut intégrer le capital étranger pour devenir un Partenariat à trois:  Public, Privé, Etranger (PPPE).</a:t>
            </a:r>
          </a:p>
          <a:p>
            <a:pPr algn="just"/>
            <a:r>
              <a:rPr lang="fr-FR" dirty="0" smtClean="0">
                <a:latin typeface="Comic Sans MS" pitchFamily="66" charset="0"/>
              </a:rPr>
              <a:t>Tout contrat de partenariat avec les entreprises étrangères ne fait plus obligation de la fameuse règle 51/49 « Loi de finances 2020 ».</a:t>
            </a:r>
          </a:p>
          <a:p>
            <a:pPr algn="just"/>
            <a:r>
              <a:rPr lang="fr-FR" dirty="0" smtClean="0">
                <a:latin typeface="Comic Sans MS" pitchFamily="66" charset="0"/>
              </a:rPr>
              <a:t>Restructuration et investissement partenarial avec le capital étranger sont ciblés pour apporter la technologie, le savoir-faire managérial et des parts de marchés extérieurs.</a:t>
            </a:r>
            <a:endParaRPr lang="fr-FR" dirty="0">
              <a:latin typeface="Comic Sans MS" pitchFamily="66" charset="0"/>
            </a:endParaRPr>
          </a:p>
        </p:txBody>
      </p:sp>
      <p:sp>
        <p:nvSpPr>
          <p:cNvPr id="4" name="Espace réservé du pied de page 3"/>
          <p:cNvSpPr>
            <a:spLocks noGrp="1"/>
          </p:cNvSpPr>
          <p:nvPr>
            <p:ph type="ftr" sz="quarter" idx="11"/>
          </p:nvPr>
        </p:nvSpPr>
        <p:spPr/>
        <p:txBody>
          <a:bodyPr/>
          <a:lstStyle/>
          <a:p>
            <a:r>
              <a:rPr lang="fr-FR" smtClean="0"/>
              <a:t>BOULAHDOUR Yassine EC_CAC          Plénière de clôture    </a:t>
            </a:r>
            <a:endParaRPr lang="fr-FR"/>
          </a:p>
        </p:txBody>
      </p:sp>
      <p:sp>
        <p:nvSpPr>
          <p:cNvPr id="5" name="Espace réservé du numéro de diapositive 4"/>
          <p:cNvSpPr>
            <a:spLocks noGrp="1"/>
          </p:cNvSpPr>
          <p:nvPr>
            <p:ph type="sldNum" sz="quarter" idx="12"/>
          </p:nvPr>
        </p:nvSpPr>
        <p:spPr/>
        <p:txBody>
          <a:bodyPr/>
          <a:lstStyle/>
          <a:p>
            <a:fld id="{2F77D631-3638-4889-B3E0-D412253D300F}" type="slidenum">
              <a:rPr lang="fr-FR" smtClean="0"/>
              <a:t>9</a:t>
            </a:fld>
            <a:endParaRPr lang="fr-FR"/>
          </a:p>
        </p:txBody>
      </p:sp>
    </p:spTree>
    <p:extLst>
      <p:ext uri="{BB962C8B-B14F-4D97-AF65-F5344CB8AC3E}">
        <p14:creationId xmlns:p14="http://schemas.microsoft.com/office/powerpoint/2010/main" val="305232253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5217</Words>
  <Application>Microsoft Office PowerPoint</Application>
  <PresentationFormat>Affichage à l'écran (4:3)</PresentationFormat>
  <Paragraphs>532</Paragraphs>
  <Slides>43</Slides>
  <Notes>1</Notes>
  <HiddenSlides>0</HiddenSlides>
  <MMClips>0</MMClips>
  <ScaleCrop>false</ScaleCrop>
  <HeadingPairs>
    <vt:vector size="4" baseType="variant">
      <vt:variant>
        <vt:lpstr>Thème</vt:lpstr>
      </vt:variant>
      <vt:variant>
        <vt:i4>1</vt:i4>
      </vt:variant>
      <vt:variant>
        <vt:lpstr>Titres des diapositives</vt:lpstr>
      </vt:variant>
      <vt:variant>
        <vt:i4>43</vt:i4>
      </vt:variant>
    </vt:vector>
  </HeadingPairs>
  <TitlesOfParts>
    <vt:vector size="44" baseType="lpstr">
      <vt:lpstr>Thème Office</vt:lpstr>
      <vt:lpstr>6eme Congrès de l’Ordre National des Experts-Comptables  29 et 30 Janvier 2020 – Hôtel Sheraton, Oran THEME: L’expert-comptable, Une compétence au cœur de la gouvernance DES ORGANISATIONS  Plénière DE CLÔTURE  CONSTRUISONS ENSEMBLE  L’ECONOMIE DE DEMAIN</vt:lpstr>
      <vt:lpstr>Plénière DE CLÔTURE  CONSTRUISONS ENSEMBLE  L’ECONOMIE DE DEMAIN </vt:lpstr>
      <vt:lpstr>CONSTAT ECONOMIQUE GENERAL</vt:lpstr>
      <vt:lpstr>CONSTAT ECONOMIQUE GENERAL</vt:lpstr>
      <vt:lpstr>CONSTAT ECONOMIQUE GENERAL</vt:lpstr>
      <vt:lpstr>Menaces </vt:lpstr>
      <vt:lpstr>PERSPECTIVES ECONOMIQUES</vt:lpstr>
      <vt:lpstr>PERSPECTIVES ECONOMIQUES</vt:lpstr>
      <vt:lpstr>PERSPECTIVES ECONOMIQUES</vt:lpstr>
      <vt:lpstr>IDEs  INVESTISSEMENTS DIRECTS ETRANGERS</vt:lpstr>
      <vt:lpstr>IDEs  INVESTISSEMENTS DIRECTS ETRANGERS</vt:lpstr>
      <vt:lpstr>Modèle de croissance  et GOUvERnance </vt:lpstr>
      <vt:lpstr>Modèle de croissance  et GOUvERnance </vt:lpstr>
      <vt:lpstr>ENTREPRISES PUBLIQUES ET PRIVEES </vt:lpstr>
      <vt:lpstr>ENTREPRISES PUBLIQUES ET PRIVEES </vt:lpstr>
      <vt:lpstr>ENTREPRISES PUBLIQUES ET PRIVEES</vt:lpstr>
      <vt:lpstr>ENTREPRISES PUBLIQUES ET PRIVEES</vt:lpstr>
      <vt:lpstr>Reglementation  Nationale</vt:lpstr>
      <vt:lpstr>Reglementation  Nationale</vt:lpstr>
      <vt:lpstr>New Public Management</vt:lpstr>
      <vt:lpstr>New Public Management</vt:lpstr>
      <vt:lpstr>Gouvernance des organisations</vt:lpstr>
      <vt:lpstr>Gouvernance des organisations</vt:lpstr>
      <vt:lpstr>Gouvernance des organisations</vt:lpstr>
      <vt:lpstr>Gouvernance des organisations</vt:lpstr>
      <vt:lpstr>Gouvernance des organisations</vt:lpstr>
      <vt:lpstr>Gouvernance et contrôle interne</vt:lpstr>
      <vt:lpstr>Gouvernance et contrôle interne</vt:lpstr>
      <vt:lpstr>Gouvernance et contrôle interne</vt:lpstr>
      <vt:lpstr>Gouvernance et contrôle interne</vt:lpstr>
      <vt:lpstr>Comités d’audit</vt:lpstr>
      <vt:lpstr>Comités d’audit</vt:lpstr>
      <vt:lpstr>Loi SOX LSF Loi anti-corruption</vt:lpstr>
      <vt:lpstr>Loi SOX LSF Loi anti-corruption</vt:lpstr>
      <vt:lpstr>.</vt:lpstr>
      <vt:lpstr>Nouvelles Normes  internationales d’audit</vt:lpstr>
      <vt:lpstr>Nouvelles Normes  internationales d’audit</vt:lpstr>
      <vt:lpstr>Nouvelles Normes  internationales d’audit</vt:lpstr>
      <vt:lpstr>Quel rôle pour l'expert-comptable </vt:lpstr>
      <vt:lpstr>Quel rôle pour l'expert-comptable </vt:lpstr>
      <vt:lpstr>Quel rôle pour l'expert-comptable </vt:lpstr>
      <vt:lpstr>Quel rôle pour l'expert-comptable </vt:lpstr>
      <vt:lpstr>Quel rôle pour l'expert-comptable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Plénière DE CLÔTURE CONSTRUISONS ENSEMBLE L’ECONOMIE DE DEMAIN</dc:title>
  <dc:creator>LENOVO</dc:creator>
  <cp:lastModifiedBy>bouslama</cp:lastModifiedBy>
  <cp:revision>55</cp:revision>
  <dcterms:created xsi:type="dcterms:W3CDTF">2020-02-28T11:36:31Z</dcterms:created>
  <dcterms:modified xsi:type="dcterms:W3CDTF">2020-03-01T10:08:52Z</dcterms:modified>
</cp:coreProperties>
</file>